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64" r:id="rId2"/>
    <p:sldId id="326" r:id="rId3"/>
    <p:sldId id="325" r:id="rId4"/>
    <p:sldId id="322" r:id="rId5"/>
    <p:sldId id="324" r:id="rId6"/>
    <p:sldId id="327" r:id="rId7"/>
    <p:sldId id="320" r:id="rId8"/>
    <p:sldId id="388" r:id="rId9"/>
    <p:sldId id="328" r:id="rId10"/>
    <p:sldId id="336" r:id="rId11"/>
    <p:sldId id="329" r:id="rId12"/>
    <p:sldId id="396" r:id="rId13"/>
    <p:sldId id="337" r:id="rId14"/>
    <p:sldId id="330" r:id="rId15"/>
    <p:sldId id="331" r:id="rId16"/>
    <p:sldId id="383" r:id="rId17"/>
    <p:sldId id="390" r:id="rId18"/>
    <p:sldId id="340" r:id="rId19"/>
    <p:sldId id="339" r:id="rId20"/>
    <p:sldId id="344" r:id="rId21"/>
    <p:sldId id="295" r:id="rId22"/>
    <p:sldId id="335" r:id="rId23"/>
    <p:sldId id="347" r:id="rId24"/>
    <p:sldId id="350" r:id="rId25"/>
    <p:sldId id="349" r:id="rId26"/>
    <p:sldId id="348" r:id="rId27"/>
    <p:sldId id="296" r:id="rId28"/>
    <p:sldId id="351" r:id="rId29"/>
    <p:sldId id="353" r:id="rId30"/>
    <p:sldId id="392" r:id="rId31"/>
    <p:sldId id="352" r:id="rId32"/>
    <p:sldId id="355" r:id="rId33"/>
    <p:sldId id="357" r:id="rId34"/>
    <p:sldId id="358" r:id="rId35"/>
    <p:sldId id="359" r:id="rId36"/>
    <p:sldId id="393" r:id="rId37"/>
    <p:sldId id="360" r:id="rId38"/>
    <p:sldId id="394" r:id="rId39"/>
    <p:sldId id="361" r:id="rId40"/>
    <p:sldId id="362" r:id="rId41"/>
    <p:sldId id="363" r:id="rId42"/>
    <p:sldId id="372" r:id="rId43"/>
    <p:sldId id="365" r:id="rId44"/>
    <p:sldId id="367" r:id="rId45"/>
    <p:sldId id="368" r:id="rId46"/>
    <p:sldId id="374" r:id="rId47"/>
    <p:sldId id="385" r:id="rId48"/>
    <p:sldId id="279" r:id="rId49"/>
    <p:sldId id="386" r:id="rId50"/>
    <p:sldId id="379" r:id="rId51"/>
    <p:sldId id="380" r:id="rId52"/>
    <p:sldId id="397" r:id="rId53"/>
    <p:sldId id="276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578F"/>
    <a:srgbClr val="CCBEF0"/>
    <a:srgbClr val="FF3399"/>
    <a:srgbClr val="7531CF"/>
    <a:srgbClr val="9D82E2"/>
    <a:srgbClr val="BDABEB"/>
    <a:srgbClr val="FFF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24" autoAdjust="0"/>
    <p:restoredTop sz="94660" autoAdjust="0"/>
  </p:normalViewPr>
  <p:slideViewPr>
    <p:cSldViewPr snapToGrid="0">
      <p:cViewPr>
        <p:scale>
          <a:sx n="50" d="100"/>
          <a:sy n="50" d="100"/>
        </p:scale>
        <p:origin x="-1242" y="-6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3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15901-E742-454A-8A58-215D43905B1C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B8749-49B0-4370-A52E-49BFA15CAD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81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2040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B8749-49B0-4370-A52E-49BFA15CADD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22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0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01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52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25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426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21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38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5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68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67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4F0DF-6768-473C-941B-F580E89E2914}" type="datetimeFigureOut">
              <a:rPr lang="ru-RU" smtClean="0"/>
              <a:pPr/>
              <a:t>31.07.2025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1010E-16E8-46A8-94E3-CD381D1022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55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4.gi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2.m4a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4.gif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4a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4.m4a"/><Relationship Id="rId9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9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6.m4a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6.m4a"/><Relationship Id="rId9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54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65.pn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4.gif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314960"/>
            <a:ext cx="11072140" cy="6228079"/>
          </a:xfrm>
          <a:prstGeom prst="rect">
            <a:avLst/>
          </a:prstGeom>
        </p:spPr>
      </p:pic>
      <p:sp>
        <p:nvSpPr>
          <p:cNvPr id="3" name="Объект 5"/>
          <p:cNvSpPr txBox="1">
            <a:spLocks/>
          </p:cNvSpPr>
          <p:nvPr/>
        </p:nvSpPr>
        <p:spPr>
          <a:xfrm>
            <a:off x="5313680" y="815290"/>
            <a:ext cx="6535121" cy="52274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4600" dirty="0" smtClean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Мастер-класс </a:t>
            </a:r>
            <a:br>
              <a:rPr lang="ru-RU" sz="4600" dirty="0" smtClean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ru-RU" sz="4600" b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«Методы и приемы для развития речевых умений»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ru-RU" sz="2000" i="1" dirty="0" smtClean="0"/>
          </a:p>
          <a:p>
            <a:pPr marL="0" indent="0" algn="r">
              <a:buNone/>
            </a:pPr>
            <a:endParaRPr lang="ru-RU" sz="2600" b="1" dirty="0" smtClean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22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Вячеславовна </a:t>
            </a: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АДАШКЕВИЧ,</a:t>
            </a:r>
            <a:b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учитель высшей категории</a:t>
            </a:r>
            <a:b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СШ № 4 г. Новогрудка </a:t>
            </a:r>
            <a:b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имени П. А. </a:t>
            </a:r>
            <a:r>
              <a:rPr lang="ru-RU" sz="2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Мазуры</a:t>
            </a:r>
            <a:endParaRPr lang="ru-RU" sz="2200" b="1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https://avatars.dzeninfra.ru/get-zen_doc/3446567/pub_61ee6063f089ed4343e61578_61ee60e741196a01edc1b6f8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18" y="2174722"/>
            <a:ext cx="3005062" cy="304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5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8388" y="670989"/>
            <a:ext cx="7629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ru-RU" sz="8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РЕЧЬ</a:t>
            </a:r>
            <a:endParaRPr lang="ru-RU" sz="8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https://api.rbsmi.ru/attachments/009739e36718cdcb6f3d28d1d52962c6bcc9e268/store/crop/0/0/960/720/1600/0/0/af3f586569c70dbb2250888f09fce13154a47f0b8fe4a91625ad44f412ab/94f40d8d208d11c4c604914e96bfba9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78" y="3099137"/>
            <a:ext cx="4630178" cy="347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as-kvas.com/uploads/posts/2023-01/1673466524_gas-kvas-com-p-detskie-shkolnie-risunki-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1" y="2827459"/>
            <a:ext cx="3180356" cy="364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dzeninfra.ru/get-zen_doc/3446567/pub_61ee6063f089ed4343e61578_61ee60e741196a01edc1b6f8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828" y="2637593"/>
            <a:ext cx="3428132" cy="383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brakadabra.fun/uploads/posts/2022-03/1646172338_23-abrakadabra-fun-p-oblachko-dlya-razgovora-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152" flipH="1">
            <a:off x="8071648" y="536906"/>
            <a:ext cx="3257755" cy="256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.pinimg.com/originals/0c/6f/ee/0c6fee33d0e97c4333291e33ab02a5b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58" y="994328"/>
            <a:ext cx="2374586" cy="16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gas-kvas.com/grafic/uploads/posts/2024-01/gas-kvas-com-p-oblachko-dlya-nadpisi-na-prozrachnom-fone-3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37" y="1638048"/>
            <a:ext cx="2618105" cy="26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57" y="1270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3334" y="1918503"/>
            <a:ext cx="41178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«Умен ты или глуп,</a:t>
            </a: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Велик ты или мал,</a:t>
            </a: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Не знаем мы, пока</a:t>
            </a: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Ты слово не сказал!»</a:t>
            </a:r>
          </a:p>
          <a:p>
            <a:pPr algn="r"/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Саади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Ширази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i.ytimg.com/vi/TESGJpYiupw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4442" r="63112" b="14040"/>
          <a:stretch/>
        </p:blipFill>
        <p:spPr bwMode="auto">
          <a:xfrm>
            <a:off x="7924800" y="1262921"/>
            <a:ext cx="3103368" cy="433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1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325120"/>
            <a:ext cx="11072140" cy="6228079"/>
          </a:xfrm>
          <a:prstGeom prst="rect">
            <a:avLst/>
          </a:prstGeom>
        </p:spPr>
      </p:pic>
      <p:sp>
        <p:nvSpPr>
          <p:cNvPr id="3" name="Объект 5"/>
          <p:cNvSpPr txBox="1">
            <a:spLocks/>
          </p:cNvSpPr>
          <p:nvPr/>
        </p:nvSpPr>
        <p:spPr>
          <a:xfrm>
            <a:off x="5313680" y="1830045"/>
            <a:ext cx="6535121" cy="31979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ru-RU" sz="4800" dirty="0" smtClean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Мастер-класс </a:t>
            </a:r>
            <a:br>
              <a:rPr lang="ru-RU" sz="4800" dirty="0" smtClean="0">
                <a:solidFill>
                  <a:srgbClr val="C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«Методы и приемы для развития речевых умений»</a:t>
            </a:r>
          </a:p>
        </p:txBody>
      </p:sp>
      <p:pic>
        <p:nvPicPr>
          <p:cNvPr id="7" name="Picture 12" descr="https://avatars.dzeninfra.ru/get-zen_doc/3446567/pub_61ee6063f089ed4343e61578_61ee60e741196a01edc1b6f8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18" y="2174722"/>
            <a:ext cx="3005062" cy="304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0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5994400" y="103765"/>
            <a:ext cx="5033818" cy="10661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4000" i="1" dirty="0" smtClean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515230" y="2767280"/>
            <a:ext cx="37423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Задачи:</a:t>
            </a:r>
            <a:endParaRPr lang="ru-RU" sz="8000" b="1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6162904" y="642831"/>
            <a:ext cx="5361710" cy="1631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6162904" y="2916878"/>
            <a:ext cx="5361710" cy="13320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6162988" y="4891730"/>
            <a:ext cx="5402991" cy="1323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3670" y="644976"/>
            <a:ext cx="53616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создать условия для актуализации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и </a:t>
            </a:r>
            <a:r>
              <a:rPr lang="ru-RU" sz="2000" dirty="0">
                <a:solidFill>
                  <a:srgbClr val="7030A0"/>
                </a:solidFill>
              </a:rPr>
              <a:t>расширения знаний участников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о </a:t>
            </a:r>
            <a:r>
              <a:rPr lang="ru-RU" sz="2000" dirty="0">
                <a:solidFill>
                  <a:srgbClr val="7030A0"/>
                </a:solidFill>
              </a:rPr>
              <a:t>разнообразии методов и приемов развития речевых умений у детей дошкольного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и </a:t>
            </a:r>
            <a:r>
              <a:rPr lang="ru-RU" sz="2000" dirty="0">
                <a:solidFill>
                  <a:srgbClr val="7030A0"/>
                </a:solidFill>
              </a:rPr>
              <a:t>младшего школьного возраста;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62988" y="2921169"/>
            <a:ext cx="53616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содействовать формированию </a:t>
            </a:r>
            <a:r>
              <a:rPr lang="ru-RU" sz="2000" dirty="0" smtClean="0">
                <a:solidFill>
                  <a:srgbClr val="7030A0"/>
                </a:solidFill>
              </a:rPr>
              <a:t>у участников </a:t>
            </a:r>
            <a:r>
              <a:rPr lang="ru-RU" sz="2000" dirty="0">
                <a:solidFill>
                  <a:srgbClr val="7030A0"/>
                </a:solidFill>
              </a:rPr>
              <a:t>практических навыков применения различных методов и приемов развития речи в работе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с </a:t>
            </a:r>
            <a:r>
              <a:rPr lang="ru-RU" sz="2000" dirty="0">
                <a:solidFill>
                  <a:srgbClr val="7030A0"/>
                </a:solidFill>
              </a:rPr>
              <a:t>дошкольниками </a:t>
            </a:r>
            <a:r>
              <a:rPr lang="ru-RU" sz="2000" dirty="0" smtClean="0">
                <a:solidFill>
                  <a:srgbClr val="7030A0"/>
                </a:solidFill>
              </a:rPr>
              <a:t>и </a:t>
            </a:r>
            <a:r>
              <a:rPr lang="ru-RU" sz="2000" dirty="0">
                <a:solidFill>
                  <a:srgbClr val="7030A0"/>
                </a:solidFill>
              </a:rPr>
              <a:t>младшими школьниками;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3587" y="4889585"/>
            <a:ext cx="53617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способствовать обмену опытом по использованию эффективных методов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и </a:t>
            </a:r>
            <a:r>
              <a:rPr lang="ru-RU" sz="2000" dirty="0">
                <a:solidFill>
                  <a:srgbClr val="7030A0"/>
                </a:solidFill>
              </a:rPr>
              <a:t>приемов развития речевых умений у детей младшего школьного </a:t>
            </a:r>
            <a:r>
              <a:rPr lang="ru-RU" sz="2000" dirty="0" smtClean="0">
                <a:solidFill>
                  <a:srgbClr val="7030A0"/>
                </a:solidFill>
              </a:rPr>
              <a:t>возраста.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7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2967" y="725131"/>
            <a:ext cx="8506067" cy="1184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dirty="0" smtClean="0">
                <a:solidFill>
                  <a:srgbClr val="FF0000"/>
                </a:solidFill>
              </a:rPr>
              <a:t>Почему </a:t>
            </a:r>
            <a:r>
              <a:rPr lang="ru-RU" sz="4400" dirty="0">
                <a:solidFill>
                  <a:srgbClr val="FF0000"/>
                </a:solidFill>
              </a:rPr>
              <a:t>речь современных детей </a:t>
            </a: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бывает </a:t>
            </a:r>
            <a:r>
              <a:rPr lang="ru-RU" sz="4400" dirty="0">
                <a:solidFill>
                  <a:srgbClr val="FF0000"/>
                </a:solidFill>
              </a:rPr>
              <a:t>недостаточно развитой?</a:t>
            </a:r>
            <a:endParaRPr lang="ru-RU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8" r="1375" b="18313"/>
          <a:stretch/>
        </p:blipFill>
        <p:spPr>
          <a:xfrm>
            <a:off x="2937162" y="2249415"/>
            <a:ext cx="6284522" cy="3966657"/>
          </a:xfrm>
          <a:prstGeom prst="rect">
            <a:avLst/>
          </a:prstGeom>
        </p:spPr>
      </p:pic>
      <p:pic>
        <p:nvPicPr>
          <p:cNvPr id="5" name="Picture 6" descr="https://fsd.multiurok.ru/html/2022/09/16/s_632475707965a/phpXqwdD1_html_6c4c329c0270506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69026" y="4738256"/>
            <a:ext cx="3254475" cy="207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zefirka.club/uploads/posts/2022-11/1668382779_45-zefirka-club-p-risunok-pero-i-chernilnitsa-i-kniga-5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399">
            <a:off x="419202" y="4556530"/>
            <a:ext cx="2082182" cy="214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1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6854" y="699373"/>
            <a:ext cx="8278293" cy="1184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dirty="0">
                <a:solidFill>
                  <a:srgbClr val="FF0000"/>
                </a:solidFill>
              </a:rPr>
              <a:t>Почему речь современных детей </a:t>
            </a:r>
            <a:br>
              <a:rPr lang="ru-RU" sz="4400" dirty="0">
                <a:solidFill>
                  <a:srgbClr val="FF0000"/>
                </a:solidFill>
              </a:rPr>
            </a:br>
            <a:r>
              <a:rPr lang="ru-RU" sz="4400" dirty="0">
                <a:solidFill>
                  <a:srgbClr val="FF0000"/>
                </a:solidFill>
              </a:rPr>
              <a:t>бывает недостаточно развитой?</a:t>
            </a:r>
            <a:endParaRPr lang="ru-RU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4358" y="2309292"/>
            <a:ext cx="671126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Воспитание и условия жизни;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дефицит языкового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общения;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резмерная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опека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ребенка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семье;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нарушение звукопроизношения;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недостаточный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словарный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запас;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ослабленная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нервная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система;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задержка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речевого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развития.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thumbs.dreamstime.com/b/dreams-girl-86729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913" y="3894297"/>
            <a:ext cx="2809298" cy="224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9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264" y="471713"/>
            <a:ext cx="9059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Методы и приемы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развития речи</a:t>
            </a:r>
            <a:endParaRPr lang="ru-RU" sz="48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7455" y="241069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890" y="241069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76460" y="241069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9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264" y="471713"/>
            <a:ext cx="9059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Методы и приемы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развития речи</a:t>
            </a:r>
            <a:endParaRPr lang="ru-RU" sz="48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7455" y="2410690"/>
            <a:ext cx="2816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НАГЛЯДНЫЕ</a:t>
            </a:r>
            <a:endParaRPr 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890" y="2410690"/>
            <a:ext cx="2794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СЛОВЕСНЫЕ</a:t>
            </a:r>
            <a:endParaRPr 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76460" y="2410690"/>
            <a:ext cx="2216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ИГРОВЫЕ</a:t>
            </a:r>
            <a:endParaRPr lang="ru-RU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855" y="3009486"/>
            <a:ext cx="3034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иллюстраций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картин; 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моделирование; </a:t>
            </a:r>
          </a:p>
          <a:p>
            <a:pPr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пиктограммы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4130" y="3009486"/>
            <a:ext cx="3035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и рассказывание сказок;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пословицами,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фразеологизмами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чистоговорок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скороговорок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словами;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зарядка.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0" y="2976002"/>
            <a:ext cx="2933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сюрпризный момент;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1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https://gas-kvas.com/uploads/posts/2023-02/1676578833_gas-kvas-com-p-detskie-risunki-mama-papa-dochka-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52" y="1134868"/>
            <a:ext cx="3281998" cy="458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ttps://gas-kvas.com/grafic/uploads/posts/2024-01/gas-kvas-com-p-oblachko-dlya-nadpisi-na-prozrachnom-fone-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070" y="185445"/>
            <a:ext cx="6755543" cy="43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79299" y="1440786"/>
            <a:ext cx="52806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—</a:t>
            </a: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запомнить стихи, путается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строчках, переставляет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слова.</a:t>
            </a:r>
            <a:endParaRPr lang="ru-RU" alt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 descr="https://fsd.multiurok.ru/html/2022/09/16/s_632475707965a/phpXqwdD1_html_6c4c329c02705068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7027">
            <a:off x="7519511" y="3804674"/>
            <a:ext cx="3424382" cy="190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58" y="0"/>
            <a:ext cx="12193057" cy="6858594"/>
          </a:xfrm>
          <a:prstGeom prst="rect">
            <a:avLst/>
          </a:prstGeom>
        </p:spPr>
      </p:pic>
      <p:pic>
        <p:nvPicPr>
          <p:cNvPr id="6146" name="Picture 2" descr="https://cdn.culture.ru/images/6998c5e1-2a60-57fc-ac7d-969d8293527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22595"/>
          <a:stretch/>
        </p:blipFill>
        <p:spPr bwMode="auto">
          <a:xfrm>
            <a:off x="8383473" y="1661160"/>
            <a:ext cx="2786791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8400" y="2059395"/>
            <a:ext cx="735330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«Учите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ребенка каким-нибудь неизвестным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ему словам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— он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будет долго и напрасно мучиться,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но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свяжите двадцать таких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слов </a:t>
            </a:r>
            <a:b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 картинками,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 он их усвоит на лету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alt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/>
            <a: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К. Д. Ушинский</a:t>
            </a:r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2800" i="1" dirty="0">
              <a:solidFill>
                <a:srgbClr val="C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https://static.vecteezy.com/system/resources/previews/003/531/325/original/back-to-school-teacher-woman-cartoon-character-vecto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26" y="1053296"/>
            <a:ext cx="3906256" cy="464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https://i.gifer.com/embedded/download/Zfz7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327">
            <a:off x="5097048" y="703595"/>
            <a:ext cx="5378410" cy="498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92739" y="5168130"/>
            <a:ext cx="487363" cy="487363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570133" y="5308686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1634" y="4932218"/>
            <a:ext cx="7629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ru-RU" sz="8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УЧИТЕЛЬ</a:t>
            </a:r>
            <a:endParaRPr lang="ru-RU" sz="88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2301" y="745539"/>
            <a:ext cx="8369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МНЕМОТЕХНИКА</a:t>
            </a:r>
          </a:p>
        </p:txBody>
      </p:sp>
      <p:pic>
        <p:nvPicPr>
          <p:cNvPr id="5" name="Picture 6" descr="https://fsd.multiurok.ru/html/2022/09/16/s_632475707965a/phpXqwdD1_html_6c4c329c0270506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4296" y="4960588"/>
            <a:ext cx="2894304" cy="18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zefirka.club/uploads/posts/2022-11/1668382779_45-zefirka-club-p-risunok-pero-i-chernilnitsa-i-kniga-5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399">
            <a:off x="22962" y="4810845"/>
            <a:ext cx="2082182" cy="214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24586" y="2106632"/>
            <a:ext cx="69743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(с </a:t>
            </a:r>
            <a:r>
              <a:rPr lang="ru-RU" sz="32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греч. </a:t>
            </a:r>
            <a:r>
              <a:rPr lang="ru-RU" sz="32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— </a:t>
            </a:r>
            <a:r>
              <a:rPr lang="ru-RU" sz="3200" i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искусство запоминания</a:t>
            </a:r>
            <a:r>
              <a:rPr lang="ru-RU" sz="3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50202" y="2780307"/>
            <a:ext cx="849159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Это система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приемов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обеспечивающих успешное освоение детьми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знаний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особенностях объектов природы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окружающем мире, эффективное запоминание рассказа,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сохранение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воспроизведение информации,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развитие речи.</a:t>
            </a:r>
          </a:p>
        </p:txBody>
      </p:sp>
    </p:spTree>
    <p:extLst>
      <p:ext uri="{BB962C8B-B14F-4D97-AF65-F5344CB8AC3E}">
        <p14:creationId xmlns:p14="http://schemas.microsoft.com/office/powerpoint/2010/main" val="34652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4" b="10691"/>
          <a:stretch/>
        </p:blipFill>
        <p:spPr bwMode="auto">
          <a:xfrm>
            <a:off x="1467126" y="1155702"/>
            <a:ext cx="9257748" cy="534669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1087120" y="471055"/>
            <a:ext cx="10017760" cy="707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4320" y="440086"/>
            <a:ext cx="8808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Структура мнемотехники</a:t>
            </a:r>
            <a:endParaRPr lang="ru-RU" sz="4400" b="1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6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2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1237673" y="2481667"/>
            <a:ext cx="4174836" cy="2324158"/>
          </a:xfrm>
          <a:prstGeom prst="rect">
            <a:avLst/>
          </a:prstGeom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5994400" y="103765"/>
            <a:ext cx="5033818" cy="10661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4000" i="1" dirty="0" smtClean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7674" y="2609647"/>
            <a:ext cx="4174836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Мнеморисунок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это графическое или частично графическое изображение предмета, явления природы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персонажа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сказки и т. д.</a:t>
            </a:r>
            <a:endParaRPr lang="ru-RU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46215" y="792480"/>
            <a:ext cx="1554931" cy="1513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https://img.razrisyika.ru/img/76/1200/300314-prazdnichnaya-raskraska-osenniy-listochek-smayli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782" y="895525"/>
            <a:ext cx="1144218" cy="131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965897" y="1324187"/>
            <a:ext cx="1554931" cy="1513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524425" y="3071073"/>
            <a:ext cx="1554931" cy="1513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965898" y="4048904"/>
            <a:ext cx="1554931" cy="1513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4" name="Picture 6" descr="https://www.kidstation.ru/pub/media/catalog/product/cache/f0a6840d3cc4f16fc02479d0cb720407/_/5/_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989" y="1386456"/>
            <a:ext cx="1134745" cy="1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mg.razrisyika.ru/img/7/1200/25279-dozhd-iz-oblak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01" y="3183327"/>
            <a:ext cx="1030778" cy="128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mylitlekid.com/assets/gallery/269/875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5" b="12069"/>
          <a:stretch/>
        </p:blipFill>
        <p:spPr bwMode="auto">
          <a:xfrm>
            <a:off x="9098922" y="4115355"/>
            <a:ext cx="1211812" cy="12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3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pic>
        <p:nvPicPr>
          <p:cNvPr id="10246" name="Picture 6" descr="https://sun9-31.userapi.com/impg/j8B_vDKE35YhDesUZZS3v69pEi_J3zKpbjZ6gQ/cPROhA19cM8.jpg?size=960x720&amp;quality=96&amp;sign=997ff1a54995aee310ed22b9d1da9b42&amp;c_uniq_tag=aPJl6N5d2R64XPyBHdLQslpcPWIf6mR8QpgmUIZ9D5M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36916" r="18281" b="37010"/>
          <a:stretch/>
        </p:blipFill>
        <p:spPr bwMode="auto">
          <a:xfrm>
            <a:off x="5927435" y="792480"/>
            <a:ext cx="5791200" cy="17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sun9-31.userapi.com/impg/j8B_vDKE35YhDesUZZS3v69pEi_J3zKpbjZ6gQ/cPROhA19cM8.jpg?size=960x720&amp;quality=96&amp;sign=997ff1a54995aee310ed22b9d1da9b42&amp;c_uniq_tag=aPJl6N5d2R64XPyBHdLQslpcPWIf6mR8QpgmUIZ9D5M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69287" r="18281" b="4566"/>
          <a:stretch/>
        </p:blipFill>
        <p:spPr bwMode="auto">
          <a:xfrm>
            <a:off x="5927435" y="3827993"/>
            <a:ext cx="5791200" cy="179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1237673" y="2459504"/>
            <a:ext cx="4174836" cy="23083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37673" y="2644170"/>
            <a:ext cx="4174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Мнемодорожка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— полоска, на которой последовательно изображены несколько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мнемо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-рисунков; последовательность образов.</a:t>
            </a:r>
          </a:p>
        </p:txBody>
      </p:sp>
    </p:spTree>
    <p:extLst>
      <p:ext uri="{BB962C8B-B14F-4D97-AF65-F5344CB8AC3E}">
        <p14:creationId xmlns:p14="http://schemas.microsoft.com/office/powerpoint/2010/main" val="32787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pic>
        <p:nvPicPr>
          <p:cNvPr id="10246" name="Picture 6" descr="https://sun9-31.userapi.com/impg/j8B_vDKE35YhDesUZZS3v69pEi_J3zKpbjZ6gQ/cPROhA19cM8.jpg?size=960x720&amp;quality=96&amp;sign=997ff1a54995aee310ed22b9d1da9b42&amp;c_uniq_tag=aPJl6N5d2R64XPyBHdLQslpcPWIf6mR8QpgmUIZ9D5M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36916" r="18281" b="37010"/>
          <a:stretch/>
        </p:blipFill>
        <p:spPr bwMode="auto">
          <a:xfrm>
            <a:off x="5894033" y="657567"/>
            <a:ext cx="5791200" cy="17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sun9-31.userapi.com/impg/j8B_vDKE35YhDesUZZS3v69pEi_J3zKpbjZ6gQ/cPROhA19cM8.jpg?size=960x720&amp;quality=96&amp;sign=997ff1a54995aee310ed22b9d1da9b42&amp;c_uniq_tag=aPJl6N5d2R64XPyBHdLQslpcPWIf6mR8QpgmUIZ9D5M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69287" r="18281" b="4566"/>
          <a:stretch/>
        </p:blipFill>
        <p:spPr bwMode="auto">
          <a:xfrm>
            <a:off x="5894033" y="4407192"/>
            <a:ext cx="5791200" cy="179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94033" y="3103294"/>
            <a:ext cx="5611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 девочки красная шапка.</a:t>
            </a:r>
            <a:endParaRPr lang="ru-RU" sz="36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1237673" y="2459504"/>
            <a:ext cx="4174836" cy="23083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37673" y="2644170"/>
            <a:ext cx="4174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Мнемодорожка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— полоска, на которой последовательно изображены несколько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мнемо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-рисунков; последовательность образов.</a:t>
            </a:r>
          </a:p>
        </p:txBody>
      </p:sp>
    </p:spTree>
    <p:extLst>
      <p:ext uri="{BB962C8B-B14F-4D97-AF65-F5344CB8AC3E}">
        <p14:creationId xmlns:p14="http://schemas.microsoft.com/office/powerpoint/2010/main" val="11529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pic>
        <p:nvPicPr>
          <p:cNvPr id="13" name="Picture 6" descr="https://sun9-31.userapi.com/impg/j8B_vDKE35YhDesUZZS3v69pEi_J3zKpbjZ6gQ/cPROhA19cM8.jpg?size=960x720&amp;quality=96&amp;sign=997ff1a54995aee310ed22b9d1da9b42&amp;c_uniq_tag=aPJl6N5d2R64XPyBHdLQslpcPWIf6mR8QpgmUIZ9D5M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36916" r="18281" b="37010"/>
          <a:stretch/>
        </p:blipFill>
        <p:spPr bwMode="auto">
          <a:xfrm>
            <a:off x="5732904" y="396788"/>
            <a:ext cx="5791200" cy="17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sun9-31.userapi.com/impg/j8B_vDKE35YhDesUZZS3v69pEi_J3zKpbjZ6gQ/cPROhA19cM8.jpg?size=960x720&amp;quality=96&amp;sign=997ff1a54995aee310ed22b9d1da9b42&amp;c_uniq_tag=aPJl6N5d2R64XPyBHdLQslpcPWIf6mR8QpgmUIZ9D5M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69287" r="18281" b="4566"/>
          <a:stretch/>
        </p:blipFill>
        <p:spPr bwMode="auto">
          <a:xfrm>
            <a:off x="5732904" y="3624855"/>
            <a:ext cx="5791200" cy="179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32904" y="2581736"/>
            <a:ext cx="5611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 девочки красная шапка.</a:t>
            </a:r>
            <a:endParaRPr lang="ru-RU" sz="36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1237673" y="2459504"/>
            <a:ext cx="4174836" cy="230832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37673" y="2644170"/>
            <a:ext cx="4174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Мнемодорожка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— полоска, на которой последовательно изображены несколько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мнемо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-рисунков; последовательность образов.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32904" y="5814883"/>
            <a:ext cx="6195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 девочки оранжевая шапка.</a:t>
            </a:r>
            <a:endParaRPr lang="ru-RU" sz="36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830316" y="1059602"/>
            <a:ext cx="4943778" cy="47387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0316" y="1266870"/>
            <a:ext cx="4929979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Мнемотаблица</a:t>
            </a:r>
            <a:r>
              <a:rPr lang="ru-RU" sz="25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—</a:t>
            </a: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5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схема, </a:t>
            </a:r>
            <a:r>
              <a:rPr lang="ru-RU" sz="2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5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которой заложена определенная </a:t>
            </a:r>
            <a:r>
              <a:rPr lang="ru-RU" sz="2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информация; таблица 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</a:t>
            </a: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лами</a:t>
            </a: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-заместителями: предмет-</a:t>
            </a:r>
            <a:r>
              <a:rPr lang="ru-RU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ными</a:t>
            </a: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картинками, силуэтами, </a:t>
            </a: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геометрическими фигурами.</a:t>
            </a:r>
          </a:p>
          <a:p>
            <a:pPr algn="just"/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 каждое слово или </a:t>
            </a: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слово-сочетание подбирается </a:t>
            </a:r>
            <a:r>
              <a:rPr lang="ru-RU" sz="25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изобра-жение</a:t>
            </a: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Глядя на </a:t>
            </a:r>
            <a:r>
              <a:rPr lang="ru-RU" sz="25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рисунки-схемы, ребенок </a:t>
            </a:r>
            <a:r>
              <a:rPr lang="ru-RU" sz="25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легко воспроизводит текстовую информацию.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8415" y="1495209"/>
            <a:ext cx="5514545" cy="399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8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2700" y="2283122"/>
            <a:ext cx="92633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1-й этап: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таблицы и разбор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того, что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 ней изображено;</a:t>
            </a: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2-й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этап: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осуществляется перекодирование информации,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т. е.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преобразование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абстрактных символов или слов </a:t>
            </a:r>
            <a:b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образы;</a:t>
            </a: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3-й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этап: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после перекодирования осуществляется пересказ сказки, рассказ по заданной теме или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стихотворения с опорой на символы (образы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), т. е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происходит обработка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информации для запоминания.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3990" y="721921"/>
            <a:ext cx="7884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Последовательность работы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мнемотаблицами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2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5994400" y="103765"/>
            <a:ext cx="5033818" cy="10661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4000" i="1" dirty="0" smtClean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641" y="841433"/>
            <a:ext cx="6398638" cy="517513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6320" y="531969"/>
            <a:ext cx="3641898" cy="532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3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5994400" y="103765"/>
            <a:ext cx="5033818" cy="10661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4000" i="1" dirty="0" smtClean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641" y="841433"/>
            <a:ext cx="6398638" cy="517513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6320" y="531969"/>
            <a:ext cx="3641898" cy="53277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81759" y="2679697"/>
            <a:ext cx="41935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У коровы есть рога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 копыта на ногах.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Травушку она жует,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Деткам молочко дает.</a:t>
            </a:r>
          </a:p>
        </p:txBody>
      </p:sp>
    </p:spTree>
    <p:extLst>
      <p:ext uri="{BB962C8B-B14F-4D97-AF65-F5344CB8AC3E}">
        <p14:creationId xmlns:p14="http://schemas.microsoft.com/office/powerpoint/2010/main" val="24409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4" name="Picture 4" descr="https://gas-kvas.com/uploads/posts/2023-02/1676578833_gas-kvas-com-p-detskie-risunki-mama-papa-dochka-4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7" y="1157056"/>
            <a:ext cx="3668279" cy="51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jesseniasinnovativewriting.files.wordpress.com/2018/03/thinking-bubble-gif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764" flipH="1">
            <a:off x="6103699" y="-539186"/>
            <a:ext cx="5073939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95922" y="5905399"/>
            <a:ext cx="487363" cy="487363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569879" y="6095373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1634" y="4932218"/>
            <a:ext cx="7629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  <a:r>
              <a:rPr lang="ru-RU" sz="88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РОДИТЕЛИ</a:t>
            </a:r>
            <a:endParaRPr lang="ru-RU" sz="88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4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5994400" y="103765"/>
            <a:ext cx="5033818" cy="10661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4000" i="1" dirty="0" smtClean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641" y="841433"/>
            <a:ext cx="6398638" cy="517513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6320" y="531969"/>
            <a:ext cx="3641898" cy="532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631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5994400" y="103765"/>
            <a:ext cx="5033818" cy="10661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4000" i="1" dirty="0" smtClean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641" y="841433"/>
            <a:ext cx="6398638" cy="517513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9182" y="817880"/>
            <a:ext cx="3699556" cy="5222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33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5994400" y="103765"/>
            <a:ext cx="5033818" cy="10661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4000" i="1" dirty="0" smtClean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641" y="841433"/>
            <a:ext cx="6398638" cy="51751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1601" y="2996996"/>
            <a:ext cx="41275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Зайчик по лесу прыг-скок,</a:t>
            </a:r>
          </a:p>
          <a:p>
            <a:pPr algn="just"/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Спрятался он за кусток.</a:t>
            </a:r>
          </a:p>
          <a:p>
            <a:pPr algn="just"/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Сидит зайка под кустом,</a:t>
            </a:r>
          </a:p>
          <a:p>
            <a:pPr algn="just"/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Куст для зайца — это дом.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81" y="821267"/>
            <a:ext cx="3694758" cy="52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1833" y="2336800"/>
            <a:ext cx="5432214" cy="4074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2679" y="412438"/>
            <a:ext cx="8808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Составление описательного рассказа</a:t>
            </a: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561" y="1120324"/>
            <a:ext cx="5415033" cy="406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8" name="Picture 4" descr="https://gas-kvas.com/uploads/posts/2023-02/1676717792_gas-kvas-com-p-risunok-dikarya-v-detskii-sad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76" y="3225482"/>
            <a:ext cx="3093316" cy="363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ic.pics.livejournal.com/meldoreska/84703821/82195/82195_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76" y="2265680"/>
            <a:ext cx="5723484" cy="393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defholdeeva.ucoz.net/191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40" y="4944872"/>
            <a:ext cx="2564718" cy="11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defholdeeva.ucoz.net/191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9" y="768309"/>
            <a:ext cx="2564718" cy="11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defholdeeva.ucoz.net/191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35" y="745539"/>
            <a:ext cx="2564718" cy="11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defholdeeva.ucoz.net/191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17" y="768309"/>
            <a:ext cx="2564718" cy="11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0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9434" y="1707162"/>
            <a:ext cx="63853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«Ум ребёнка находится на кончиках пальцев».</a:t>
            </a:r>
          </a:p>
          <a:p>
            <a:pPr algn="just"/>
            <a:endParaRPr lang="ru-RU" altLang="ru-RU" sz="2800" b="1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/>
            <a: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В. А. Сухомлинский</a:t>
            </a:r>
            <a:endParaRPr lang="ru-RU" sz="3200" i="1" dirty="0">
              <a:solidFill>
                <a:srgbClr val="C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ont-otradny.org/sites/default/files/images/paragraph/1.jp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455" y="1371292"/>
            <a:ext cx="2983865" cy="442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defholdeeva.ucoz.net/1919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79" y="3584598"/>
            <a:ext cx="4898583" cy="21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0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0" y="745539"/>
            <a:ext cx="8420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Пальчиковые игры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https://gas-kvas.com/uploads/posts/2023-02/1676717792_gas-kvas-com-p-risunok-dikarya-v-detskii-sad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76" y="3225482"/>
            <a:ext cx="3093316" cy="363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ic.pics.livejournal.com/meldoreska/84703821/82195/82195_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76" y="2265680"/>
            <a:ext cx="5723484" cy="393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defholdeeva.ucoz.net/191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16" y="4917440"/>
            <a:ext cx="2564718" cy="11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7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68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0"/>
            <a:ext cx="60452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989" y="983803"/>
            <a:ext cx="3635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радиционные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93" y="983803"/>
            <a:ext cx="4203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етрадиционные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527" y="2305853"/>
            <a:ext cx="472685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пальчиковая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гимнастика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речевым сопровождением и без; </a:t>
            </a:r>
            <a:endParaRPr lang="ru-RU" sz="2000" b="1" dirty="0" smtClean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*самомассаж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(поглаживание,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разминание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);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*игры-конструкторы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мозаика,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шнуровка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игры с вкладышами и т. д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.;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*кукольные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театры: пальчиковый, перчаточный, театр теней;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*игры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бумагой, песком, водой, крупами; </a:t>
            </a:r>
            <a:endParaRPr lang="ru-RU" sz="2000" b="1" dirty="0" smtClean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*лепка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 глины, теста, пластилина;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*игры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развитие тактильных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ощущений.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03440" y="2700812"/>
            <a:ext cx="41694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амомассаж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кистей и пальцев рук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грецкими орехами, карандашами, массажными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щетками,  воздушными шарами; 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*пальчиковые игры с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использова-нием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разнообразного материала: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бросового, природного,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хозяйст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-венно-бытового;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*массаж 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 помощью мячика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Су-</a:t>
            </a:r>
            <a:r>
              <a:rPr lang="ru-RU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джок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аппликатора Кузнецова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0_ca2e5_39eb4984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30" y="4285862"/>
            <a:ext cx="1794208" cy="247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https://cf2.ppt-online.org/files2/slide/b/bMKaTuj5dvQZlU2YrJxIHDtVSFBN0w4c1fqCmX/slide-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t="25164" r="31342" b="20651"/>
          <a:stretch/>
        </p:blipFill>
        <p:spPr bwMode="auto">
          <a:xfrm>
            <a:off x="5259413" y="114505"/>
            <a:ext cx="1774774" cy="180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0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6900" y="745539"/>
            <a:ext cx="849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Пальчиковые игры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defholdeeva.ucoz.net/1919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63243" y="2232953"/>
            <a:ext cx="2231637" cy="100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8024" y="2418742"/>
            <a:ext cx="419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собирать.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рябины,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Листики тополя,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осины,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Листики дуба мы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соберем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Маме осенний букет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отнесем.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73012" y="2712617"/>
            <a:ext cx="4312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Фрукты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Будем мы варить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компот.</a:t>
            </a:r>
            <a:endParaRPr lang="ru-RU" sz="24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Фруктов нужно много. Вот. 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Будем яблоки крошить, 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Грушу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будем мы рубить.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Отожмем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лимонный сок,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Слив положим и песок.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Варим, варим мы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компот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ru-RU" sz="2400" b="0" i="0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0" name="Picture 4" descr="https://defholdeeva.ucoz.net/191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204" y="0"/>
            <a:ext cx="1998619" cy="89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defholdeeva.ucoz.net/1919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04574" y="23237"/>
            <a:ext cx="1987425" cy="8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defholdeeva.ucoz.net/1919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690" y="5531960"/>
            <a:ext cx="1433322" cy="64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" y="12700"/>
            <a:ext cx="12192000" cy="6858000"/>
          </a:xfrm>
          <a:prstGeom prst="rect">
            <a:avLst/>
          </a:prstGeom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5994400" y="103765"/>
            <a:ext cx="5033818" cy="10661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4000" i="1" dirty="0" smtClean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641" y="841433"/>
            <a:ext cx="6398638" cy="5175133"/>
          </a:xfrm>
          <a:prstGeom prst="rect">
            <a:avLst/>
          </a:prstGeom>
        </p:spPr>
      </p:pic>
      <p:pic>
        <p:nvPicPr>
          <p:cNvPr id="7" name="Picture 6" descr="https://goods-photos.static1-sima-land.com/items/658675/0/700.jpg?v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t="7113" r="21620" b="7584"/>
          <a:stretch/>
        </p:blipFill>
        <p:spPr bwMode="auto">
          <a:xfrm>
            <a:off x="7564121" y="657524"/>
            <a:ext cx="3789680" cy="55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1" y="4606838"/>
            <a:ext cx="4154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Алябьева</a:t>
            </a:r>
            <a:r>
              <a:rPr lang="ru-RU" sz="24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Елена Алексеевна </a:t>
            </a:r>
            <a:endParaRPr lang="ru-RU" sz="2400" b="1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3556" name="Picture 4" descr="https://yt3.googleusercontent.com/ytc/AIf8zZT9QMBH_MdWsMFlx4qflcI2Gy_CWReVhCe9t50E=s900-c-k-c0x00ffffff-no-rj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30" y="2181933"/>
            <a:ext cx="2278893" cy="227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2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106" name="Picture 10" descr="https://gas-kvas.com/uploads/posts/2023-02/1676589770_gas-kvas-com-p-diagnostika-risunok-detskii-sad-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7" y="1632707"/>
            <a:ext cx="4524953" cy="332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.gifer.com/ZcsW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084">
            <a:off x="5837826" y="-674451"/>
            <a:ext cx="6813695" cy="60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04405" y="5891405"/>
            <a:ext cx="487363" cy="487363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893144" y="5982789"/>
            <a:ext cx="487363" cy="519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4892" y="4932218"/>
            <a:ext cx="7629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ВОСПИТАТЕЛЬ</a:t>
            </a:r>
            <a:endParaRPr lang="ru-RU" sz="8800" b="1" dirty="0">
              <a:solidFill>
                <a:srgbClr val="00B05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786179"/>
            <a:ext cx="8496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Водичка, водичка!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8728" y="2257209"/>
            <a:ext cx="5514545" cy="387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4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524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4600" y="1181934"/>
            <a:ext cx="668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«Без игры нет и не может быть полноценного умственного развития…»</a:t>
            </a:r>
          </a:p>
          <a:p>
            <a:pPr algn="just"/>
            <a:endParaRPr lang="ru-RU" alt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В. А. Сухомлинский</a:t>
            </a:r>
            <a:endParaRPr lang="ru-RU" sz="3200" i="1" dirty="0">
              <a:solidFill>
                <a:srgbClr val="C0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ont-otradny.org/sites/default/files/images/paragraph/1.jp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455" y="1371292"/>
            <a:ext cx="2983865" cy="442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shkola101saratov-r64.gosweb.gosuslugi.ru/netcat_files/160/2904/image_image_963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57" y="3293074"/>
            <a:ext cx="5419618" cy="38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https://i.pinimg.com/originals/e1/a8/b3/e1a8b350c5752560a7dfdadefc49eef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8560" y="4732687"/>
            <a:ext cx="2641600" cy="19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1957406" y="483822"/>
            <a:ext cx="8480385" cy="10304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57406" y="483822"/>
            <a:ext cx="8480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Дидактические игры</a:t>
            </a:r>
          </a:p>
        </p:txBody>
      </p:sp>
      <p:pic>
        <p:nvPicPr>
          <p:cNvPr id="30726" name="Picture 6" descr="https://kartinkof.club/uploads/posts/2022-05/1653647528_36-kartinkof-club-p-veselie-kartinki-dlya-detei-pro-shkolu-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1" y="4602716"/>
            <a:ext cx="3689366" cy="20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9599" y="183195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Считалки</a:t>
            </a:r>
            <a:b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Скороговорки</a:t>
            </a:r>
            <a:b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err="1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Чистоговорки</a:t>
            </a:r>
            <a: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Пословицы и поговорки</a:t>
            </a:r>
            <a:b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Веселые стихи</a:t>
            </a:r>
            <a:b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Речевые </a:t>
            </a:r>
            <a:r>
              <a:rPr lang="ru-RU" sz="3600" b="1" dirty="0" smtClean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531C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физкультминутки</a:t>
            </a:r>
            <a:endParaRPr lang="ru-RU" sz="3600" dirty="0">
              <a:solidFill>
                <a:srgbClr val="7531C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gas-kvas.com/uploads/posts/2023-02/1676703290_gas-kvas-com-p-risunok-gimnastika-v-detskom-sadu-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06" y="1716212"/>
            <a:ext cx="3185728" cy="235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gas-kvas.com/grafic/uploads/posts/2024-01/gas-kvas-com-p-russkii-yazik-na-prozrachnom-fone-1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482" y="1798641"/>
            <a:ext cx="2151443" cy="215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1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2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6754" y="543438"/>
            <a:ext cx="86039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ru-RU" sz="4400" b="1" dirty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Игра </a:t>
            </a:r>
            <a:r>
              <a:rPr lang="ru-RU" sz="4400" b="1" dirty="0" smtClean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</a:br>
            <a:r>
              <a:rPr lang="ru-RU" sz="4400" b="1" dirty="0" smtClean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«</a:t>
            </a:r>
            <a:r>
              <a:rPr lang="ru-RU" sz="4400" b="1" dirty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Расскажи сказку </a:t>
            </a:r>
            <a:r>
              <a:rPr lang="ru-RU" sz="4400" b="1" dirty="0" smtClean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по-другому</a:t>
            </a:r>
            <a:r>
              <a:rPr lang="ru-RU" sz="4400" b="1" dirty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»</a:t>
            </a:r>
            <a:endParaRPr lang="ru-RU" sz="4400" dirty="0">
              <a:ln>
                <a:solidFill>
                  <a:srgbClr val="FF0066"/>
                </a:solidFill>
              </a:ln>
              <a:solidFill>
                <a:srgbClr val="FF3399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pic>
        <p:nvPicPr>
          <p:cNvPr id="28680" name="Picture 8" descr="https://polinka.top/uploads/posts/2023-05/1683961270_polinka-top-p-kartinki-skazki-kolobok-dlya-detskogo-sada-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r="12296" b="10245"/>
          <a:stretch/>
        </p:blipFill>
        <p:spPr bwMode="auto">
          <a:xfrm>
            <a:off x="1318900" y="2952750"/>
            <a:ext cx="2034676" cy="24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47136" y="2368326"/>
            <a:ext cx="72049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ru-RU" sz="2400" b="1" i="1" dirty="0" smtClean="0">
                <a:solidFill>
                  <a:srgbClr val="7531CF"/>
                </a:solidFill>
                <a:latin typeface="Times New Roman" pitchFamily="18" charset="0"/>
                <a:cs typeface="Times New Roman" pitchFamily="18" charset="0"/>
              </a:rPr>
              <a:t>Сказка </a:t>
            </a:r>
            <a:r>
              <a:rPr lang="ru-RU" sz="2400" b="1" i="1" dirty="0">
                <a:solidFill>
                  <a:srgbClr val="7531CF"/>
                </a:solidFill>
                <a:latin typeface="Times New Roman" pitchFamily="18" charset="0"/>
                <a:cs typeface="Times New Roman" pitchFamily="18" charset="0"/>
              </a:rPr>
              <a:t>«Колобок» от лица тропинки, </a:t>
            </a:r>
            <a:r>
              <a:rPr lang="ru-RU" sz="2400" b="1" i="1" dirty="0" smtClean="0">
                <a:solidFill>
                  <a:srgbClr val="7531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7531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7531CF"/>
                </a:solidFill>
                <a:latin typeface="Times New Roman" pitchFamily="18" charset="0"/>
                <a:cs typeface="Times New Roman" pitchFamily="18" charset="0"/>
              </a:rPr>
              <a:t>проходящей </a:t>
            </a:r>
            <a:r>
              <a:rPr lang="ru-RU" sz="2400" b="1" i="1" dirty="0">
                <a:solidFill>
                  <a:srgbClr val="7531CF"/>
                </a:solidFill>
                <a:latin typeface="Times New Roman" pitchFamily="18" charset="0"/>
                <a:cs typeface="Times New Roman" pitchFamily="18" charset="0"/>
              </a:rPr>
              <a:t>рядом с домом: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тропинка извилистая. Недалеко от меня дом стоит красивый. Слышу я, что как-то раз Дед Бабке говорит: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“Бабка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испеки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колобок”.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Долго не было Бабки,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смотрю —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она к окну подошла и положила колобок, чтобы он остыл немножко. Колобок лежал, лежал, а потом упал на меня и покатился. Он был тепленький, мягкий, кругленький. Катится, катится,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навстречу ему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зайчик…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86" name="Picture 14" descr="https://gas-kvas.com/grafic/uploads/posts/2024-01/gas-kvas-com-p-travka-dlya-detei-na-prozrachnom-fone-3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032" y="4933795"/>
            <a:ext cx="3871601" cy="21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https://fonoteka.top/uploads/posts/2021-04/1619780058_18-phonoteka_org-p-polyanka-bez-fona-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02" y="4933795"/>
            <a:ext cx="2996692" cy="21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https://catherineasquithgallery.com/uploads/posts/2021-02/1613686277_63-p-fon-dlya-prezentatsii-pogoda-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741" y="1149250"/>
            <a:ext cx="2604415" cy="16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1508" name="Picture 4" descr="https://defholdeeva.ucoz.net/191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46" y="4347808"/>
            <a:ext cx="3789295" cy="16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87453" y="2474085"/>
            <a:ext cx="83530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Шесть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мышат в камышах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шуршат?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Шесть 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мышат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в камышах шуршат.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Шесть мышат 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камышах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шуршат?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Шесть мышат в камышах 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шуршат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shkola101saratov-r64.gosweb.gosuslugi.ru/netcat_files/160/2904/image_image_963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07" y="4645217"/>
            <a:ext cx="3702104" cy="261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04" y="4418983"/>
            <a:ext cx="1348533" cy="13740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555" y="2051935"/>
            <a:ext cx="1348533" cy="13740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289" y="962272"/>
            <a:ext cx="1348533" cy="1374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646" y="1147423"/>
            <a:ext cx="1389018" cy="13740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7640" y="3420688"/>
            <a:ext cx="1389018" cy="13740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851" y="2973710"/>
            <a:ext cx="1389018" cy="137409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795738" y="1081601"/>
            <a:ext cx="5949551" cy="1254769"/>
          </a:xfrm>
          <a:prstGeom prst="roundRect">
            <a:avLst/>
          </a:prstGeom>
          <a:solidFill>
            <a:srgbClr val="CCBE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rgbClr val="FF578F"/>
                  </a:solidFill>
                </a:ln>
                <a:solidFill>
                  <a:srgbClr val="FF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Упражнения </a:t>
            </a:r>
            <a:r>
              <a:rPr lang="ru-RU" sz="3600" b="1" dirty="0" smtClean="0">
                <a:ln>
                  <a:solidFill>
                    <a:srgbClr val="FF578F"/>
                  </a:solidFill>
                </a:ln>
                <a:solidFill>
                  <a:srgbClr val="FF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 переносом </a:t>
            </a:r>
            <a:r>
              <a:rPr lang="ru-RU" sz="3600" b="1" dirty="0">
                <a:ln>
                  <a:solidFill>
                    <a:srgbClr val="FF578F"/>
                  </a:solidFill>
                </a:ln>
                <a:solidFill>
                  <a:srgbClr val="FF006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логического ударения</a:t>
            </a:r>
          </a:p>
        </p:txBody>
      </p:sp>
    </p:spTree>
    <p:extLst>
      <p:ext uri="{BB962C8B-B14F-4D97-AF65-F5344CB8AC3E}">
        <p14:creationId xmlns:p14="http://schemas.microsoft.com/office/powerpoint/2010/main" val="160301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1217" y="1409465"/>
            <a:ext cx="976956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описать сходства между двумя предметами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объектами).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ru-RU" sz="3400" b="1" dirty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</a:t>
            </a:r>
            <a:r>
              <a:rPr lang="ru-RU" sz="3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оловник </a:t>
            </a:r>
            <a:r>
              <a:rPr lang="ru-RU" sz="3400" b="1" dirty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ru-RU" sz="3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отвертка:</a:t>
            </a:r>
            <a:r>
              <a:rPr lang="ru-RU" sz="34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оба </a:t>
            </a:r>
            <a:r>
              <a:rPr lang="ru-RU" sz="3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металлическими предметами, с их помощью можно что-то доставать (жидкость </a:t>
            </a:r>
            <a:r>
              <a:rPr lang="ru-RU" sz="3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из кастрюли, </a:t>
            </a:r>
            <a:br>
              <a:rPr lang="ru-RU" sz="3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шуруп </a:t>
            </a:r>
            <a:r>
              <a:rPr lang="ru-RU" sz="3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3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стены), у обоих есть </a:t>
            </a:r>
            <a:r>
              <a:rPr lang="ru-RU" sz="3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ручка.</a:t>
            </a:r>
            <a:endParaRPr lang="ru-RU" sz="3400" i="1" dirty="0" smtClean="0">
              <a:solidFill>
                <a:srgbClr val="00B05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i.pinimg.com/originals/e1/a8/b3/e1a8b350c5752560a7dfdadefc49eef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8560" y="4732687"/>
            <a:ext cx="2641600" cy="19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1957407" y="483822"/>
            <a:ext cx="8480385" cy="10304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57408" y="483822"/>
            <a:ext cx="8480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Объяснялки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0726" name="Picture 6" descr="https://kartinkof.club/uploads/posts/2022-05/1653647528_36-kartinkof-club-p-veselie-kartinki-dlya-detei-pro-shkolu-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1" y="4828210"/>
            <a:ext cx="3689366" cy="20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0" y="-15041"/>
            <a:ext cx="12192000" cy="6857999"/>
          </a:xfrm>
          <a:prstGeom prst="rect">
            <a:avLst/>
          </a:prstGeom>
        </p:spPr>
      </p:pic>
      <p:pic>
        <p:nvPicPr>
          <p:cNvPr id="4106" name="Picture 10" descr="https://gas-kvas.com/uploads/posts/2023-02/1676589770_gas-kvas-com-p-diagnostika-risunok-detskii-sad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40" y="4147741"/>
            <a:ext cx="2839296" cy="208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ebstockreview.net/images/creative-clipart-creative-kid-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03" y="3972573"/>
            <a:ext cx="4113149" cy="28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49052" y="425552"/>
            <a:ext cx="10391108" cy="977865"/>
          </a:xfrm>
          <a:prstGeom prst="roundRect">
            <a:avLst/>
          </a:prstGeom>
          <a:solidFill>
            <a:srgbClr val="FFF4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Игра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«Доскажи словечко»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6267" y="1750733"/>
            <a:ext cx="5722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Посмотрите-ка, ребята, ведь играют тут…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8667" y="1666525"/>
            <a:ext cx="2615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котята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6267" y="3564695"/>
            <a:ext cx="6071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Очень чисто вымыт пол, на него поставим…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66576" y="2627023"/>
            <a:ext cx="840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мяч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20065" y="3503139"/>
            <a:ext cx="946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стол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http://www.mobilmusic.ru/mfile/37/96/0d/13091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2" r="20657"/>
          <a:stretch/>
        </p:blipFill>
        <p:spPr bwMode="auto">
          <a:xfrm>
            <a:off x="9050063" y="1649666"/>
            <a:ext cx="1963747" cy="232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36267" y="2688579"/>
            <a:ext cx="6878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Вот пустилось что-то вскачь. Посмотрели — это…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s://catherineasquithgallery.com/uploads/posts/2021-02/1613648125_78-p-foni-dlya-prezentatsii-sportivnie-detskie-8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83" y="3327637"/>
            <a:ext cx="6379941" cy="351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13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" y="-25257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0334" y="2229381"/>
            <a:ext cx="7001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Стрела у Ивана упала в болото и в лапы попала она…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7553" y="2589258"/>
            <a:ext cx="1944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Лягушки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0334" y="315060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печка, не нужен диван, щукой командует в сказке…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73339" y="3503441"/>
            <a:ext cx="1075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Емеля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10334" y="4114691"/>
            <a:ext cx="6245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Людоедах знает толк, съест, как мышь, любого… 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29070" y="4484023"/>
            <a:ext cx="2082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 в сапогах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10334" y="5093154"/>
            <a:ext cx="5724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Плетью бьет всех, кто шалит, мучит кукол…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36540" y="5446037"/>
            <a:ext cx="1326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Карабас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95434" y="785325"/>
            <a:ext cx="7460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Игра «Доскажи словечко»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731" y="42610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835" y="2595276"/>
            <a:ext cx="3070040" cy="35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699" y="3787078"/>
            <a:ext cx="1536065" cy="243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9" y="5205548"/>
            <a:ext cx="1555166" cy="15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1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8" y="0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 txBox="1">
            <a:spLocks/>
          </p:cNvSpPr>
          <p:nvPr/>
        </p:nvSpPr>
        <p:spPr>
          <a:xfrm>
            <a:off x="339634" y="2663037"/>
            <a:ext cx="4026303" cy="20498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 smtClean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Школа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Любимая, родная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Обучает, заботится, объединяет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Школа — к мудрости ступенька.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Знания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9338" y="2663037"/>
            <a:ext cx="42933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Дружба</a:t>
            </a:r>
            <a:endParaRPr lang="ru-RU" sz="2400" b="1" dirty="0">
              <a:ln>
                <a:solidFill>
                  <a:srgbClr val="FF0066"/>
                </a:solidFill>
              </a:ln>
              <a:solidFill>
                <a:srgbClr val="FF3399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ерная, крепкая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Помогает, доверяет, понимает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Дружба верная не кончается.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оддержка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0778" y="2663037"/>
            <a:ext cx="38557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Бабочка</a:t>
            </a:r>
            <a:endParaRPr lang="ru-RU" sz="2400" b="1" dirty="0">
              <a:ln>
                <a:solidFill>
                  <a:srgbClr val="FF0066"/>
                </a:solidFill>
              </a:ln>
              <a:solidFill>
                <a:srgbClr val="FF3399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Красочная,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хрупкая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Летает, порхает,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радует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Рождается из кокона гусеницы.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Насекомое</a:t>
            </a:r>
            <a:endParaRPr lang="ru-RU" sz="20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4753" y="1056384"/>
            <a:ext cx="68856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6600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4753" y="912143"/>
            <a:ext cx="6885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Синквейн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https://gas-kvas.com/grafic/uploads/posts/2024-01/gas-kvas-com-p-russkii-yazik-na-prozrachnom-fone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07" y="5027211"/>
            <a:ext cx="1785680" cy="17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originals/e1/a8/b3/e1a8b350c5752560a7dfdadefc49eef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2502" y="65963"/>
            <a:ext cx="2641600" cy="19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hkola101saratov-r64.gosweb.gosuslugi.ru/netcat_files/160/2904/image_image_963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89" y="5074190"/>
            <a:ext cx="2784441" cy="196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gas-kvas.com/grafic/uploads/posts/2024-01/gas-kvas-com-p-babochka-stiker-na-prozrachnom-fone-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71" y="4982103"/>
            <a:ext cx="1913194" cy="172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gas-kvas.com/grafic/uploads/posts/2024-01/gas-kvas-com-p-list-dlya-zametok-na-prozrachnom-fone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2261">
            <a:off x="-486800" y="225528"/>
            <a:ext cx="2982776" cy="19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" y="0"/>
            <a:ext cx="12192000" cy="6858000"/>
          </a:xfrm>
          <a:prstGeom prst="rect">
            <a:avLst/>
          </a:prstGeom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5994400" y="103765"/>
            <a:ext cx="5033818" cy="10661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4000" i="1" dirty="0" smtClean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6" y="480073"/>
            <a:ext cx="9773962" cy="62052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3831" y="2858497"/>
            <a:ext cx="4023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sz="2400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Picture 2" descr="https://sun9-62.userapi.com/impg/IP5xK1Vk7XUBXGnjcUUQpLqtHTXXaCUFP6JY6g/1My4gzG0N2k.jpg?size=960x720&amp;quality=96&amp;sign=e25250dfc7b1ac03e9fee4cdddb5b0bb&amp;c_uniq_tag=M7xdhvUDeD37mjqPk-JP10ZhmRFj_BwrF0wzfVsZdQQ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0" b="3053"/>
          <a:stretch/>
        </p:blipFill>
        <p:spPr bwMode="auto">
          <a:xfrm>
            <a:off x="1929024" y="970970"/>
            <a:ext cx="8424425" cy="51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gas-kvas.com/grafic/uploads/posts/2024-01/gas-kvas-com-p-list-dlya-zametok-na-prozrachnom-fone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2261">
            <a:off x="-432623" y="134661"/>
            <a:ext cx="3207714" cy="21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grizly.club/uploads/posts/2023-08/1692541186_grizly-club-p-kartinki-viveska-bez-fona-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505" y="4969848"/>
            <a:ext cx="1667642" cy="171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95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7957" y="639516"/>
            <a:ext cx="1036650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Какими вы хотели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бы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видеть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выпускников детского сада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 пороге школы?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https://gas-kvas.com/uploads/posts/2023-02/1676589770_gas-kvas-com-p-diagnostika-risunok-detskii-sad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697" y="3209605"/>
            <a:ext cx="2430113" cy="178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gas-kvas.com/uploads/posts/2023-02/1676578833_gas-kvas-com-p-detskie-risunki-mama-papa-dochka-4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82" y="2411457"/>
            <a:ext cx="2034650" cy="28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tatic.vecteezy.com/system/resources/previews/003/531/325/original/back-to-school-teacher-woman-cartoon-character-vecto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4923"/>
          <a:stretch/>
        </p:blipFill>
        <p:spPr bwMode="auto">
          <a:xfrm>
            <a:off x="1151881" y="2687162"/>
            <a:ext cx="2301308" cy="282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29448" y="5517076"/>
            <a:ext cx="1946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УЧИТЕЛЬ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57282" y="5517076"/>
            <a:ext cx="2227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РОДИТЕЛИ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430705" y="5449271"/>
            <a:ext cx="2892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171913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6857" y="736579"/>
            <a:ext cx="843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err="1">
                <a:ln>
                  <a:solidFill>
                    <a:srgbClr val="FF0066"/>
                  </a:solidFill>
                </a:ln>
                <a:solidFill>
                  <a:srgbClr val="FF578F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Синквейн</a:t>
            </a:r>
            <a:endParaRPr lang="ru-RU" sz="6600" b="1" dirty="0">
              <a:ln>
                <a:solidFill>
                  <a:srgbClr val="FF0066"/>
                </a:solidFill>
              </a:ln>
              <a:solidFill>
                <a:srgbClr val="FF578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https://gas-kvas.com/uploads/posts/2023-02/1676589770_gas-kvas-com-p-diagnostika-risunok-detskii-sad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47" y="3206188"/>
            <a:ext cx="2430113" cy="178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gas-kvas.com/uploads/posts/2023-02/1676578833_gas-kvas-com-p-detskie-risunki-mama-papa-dochka-4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74" y="2420373"/>
            <a:ext cx="2034650" cy="284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tatic.vecteezy.com/system/resources/previews/003/531/325/original/back-to-school-teacher-woman-cartoon-character-vecto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4923"/>
          <a:stretch/>
        </p:blipFill>
        <p:spPr bwMode="auto">
          <a:xfrm>
            <a:off x="1078500" y="2420373"/>
            <a:ext cx="2301308" cy="282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8145" y="5324063"/>
            <a:ext cx="25843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Учитель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1773" y="5324063"/>
            <a:ext cx="27684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Родитель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05500" y="5324063"/>
            <a:ext cx="36974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Воспитатель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68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9647" y="819542"/>
            <a:ext cx="8452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ru-RU" sz="6600" b="1" dirty="0" smtClean="0">
                <a:ln>
                  <a:solidFill>
                    <a:srgbClr val="FF0066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Рефлексия</a:t>
            </a:r>
            <a:endParaRPr lang="ru-RU" sz="6600" dirty="0">
              <a:ln>
                <a:solidFill>
                  <a:srgbClr val="FF0066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0420" y="2326962"/>
            <a:ext cx="89009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Font typeface="Arial" panose="020B0604020202020204" pitchFamily="34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Засучив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рукава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своей тарелке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рыба в воде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Клевала носом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седьмого пота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Тише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воды, ниже травы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Била баклуши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Витала в облаках</a:t>
            </a:r>
          </a:p>
          <a:p>
            <a:pPr marL="45720" indent="0" algn="ctr">
              <a:buFont typeface="Arial" panose="020B0604020202020204" pitchFamily="34" charset="0"/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покладая рук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https://shkola1troiczkopechorsk-r11.gosweb.gosuslugi.ru/netcat_files/9/164/izobrazhenie_2023_01_16_1433329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20" y="4295133"/>
            <a:ext cx="1837923" cy="183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kartinki.pibig.info/uploads/posts/2023-04/1681910528_kartinki-pibig-info-p-shkolnii-list-kartinka-arti-vkontakte-6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1178">
            <a:off x="159775" y="5794492"/>
            <a:ext cx="1613416" cy="67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0_ca2e5_39eb4984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172" y="1399723"/>
            <a:ext cx="1794208" cy="247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s://thumbs.dreamstime.com/b/dreams-girl-86729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312121"/>
            <a:ext cx="2042488" cy="18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gas-kvas.com/grafic/uploads/posts/2024-01/gas-kvas-com-p-list-dlya-zametok-na-prozrachnom-fone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2261">
            <a:off x="-488660" y="454890"/>
            <a:ext cx="2760264" cy="183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33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3"/>
          <p:cNvSpPr txBox="1">
            <a:spLocks/>
          </p:cNvSpPr>
          <p:nvPr/>
        </p:nvSpPr>
        <p:spPr>
          <a:xfrm>
            <a:off x="5994400" y="103765"/>
            <a:ext cx="5033818" cy="106613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7030A0"/>
                </a:solidFill>
              </a:rPr>
              <a:t/>
            </a:r>
            <a:br>
              <a:rPr lang="ru-RU" sz="4000" i="1" dirty="0" smtClean="0">
                <a:solidFill>
                  <a:srgbClr val="7030A0"/>
                </a:solidFill>
              </a:rPr>
            </a:br>
            <a:r>
              <a:rPr lang="ru-RU" sz="4000" i="1" dirty="0" smtClean="0">
                <a:solidFill>
                  <a:srgbClr val="7030A0"/>
                </a:solidFill>
              </a:rPr>
              <a:t> 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Объект 5"/>
          <p:cNvSpPr txBox="1">
            <a:spLocks/>
          </p:cNvSpPr>
          <p:nvPr/>
        </p:nvSpPr>
        <p:spPr>
          <a:xfrm>
            <a:off x="5745017" y="1347551"/>
            <a:ext cx="6156036" cy="4960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515230" y="2767280"/>
            <a:ext cx="37423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Задачи:</a:t>
            </a:r>
            <a:endParaRPr lang="ru-RU" sz="8000" b="1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6162904" y="642831"/>
            <a:ext cx="5361710" cy="1631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6162904" y="2916878"/>
            <a:ext cx="5361710" cy="13320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6532" r="54773" b="18114"/>
          <a:stretch/>
        </p:blipFill>
        <p:spPr>
          <a:xfrm>
            <a:off x="6162988" y="4891730"/>
            <a:ext cx="5402991" cy="1323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3670" y="644976"/>
            <a:ext cx="53616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создать условия для актуализации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и </a:t>
            </a:r>
            <a:r>
              <a:rPr lang="ru-RU" sz="2000" dirty="0">
                <a:solidFill>
                  <a:srgbClr val="7030A0"/>
                </a:solidFill>
              </a:rPr>
              <a:t>расширения знаний участников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о </a:t>
            </a:r>
            <a:r>
              <a:rPr lang="ru-RU" sz="2000" dirty="0">
                <a:solidFill>
                  <a:srgbClr val="7030A0"/>
                </a:solidFill>
              </a:rPr>
              <a:t>разнообразии методов и приемов развития речевых умений у детей дошкольного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и </a:t>
            </a:r>
            <a:r>
              <a:rPr lang="ru-RU" sz="2000" dirty="0">
                <a:solidFill>
                  <a:srgbClr val="7030A0"/>
                </a:solidFill>
              </a:rPr>
              <a:t>младшего школьного возраста;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62988" y="2921169"/>
            <a:ext cx="53616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содействовать формированию </a:t>
            </a:r>
            <a:r>
              <a:rPr lang="ru-RU" sz="2000" dirty="0" smtClean="0">
                <a:solidFill>
                  <a:srgbClr val="7030A0"/>
                </a:solidFill>
              </a:rPr>
              <a:t>у участников </a:t>
            </a:r>
            <a:r>
              <a:rPr lang="ru-RU" sz="2000" dirty="0">
                <a:solidFill>
                  <a:srgbClr val="7030A0"/>
                </a:solidFill>
              </a:rPr>
              <a:t>практических навыков применения различных методов и приемов развития речи в работе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с </a:t>
            </a:r>
            <a:r>
              <a:rPr lang="ru-RU" sz="2000" dirty="0">
                <a:solidFill>
                  <a:srgbClr val="7030A0"/>
                </a:solidFill>
              </a:rPr>
              <a:t>дошкольниками </a:t>
            </a:r>
            <a:r>
              <a:rPr lang="ru-RU" sz="2000" dirty="0" smtClean="0">
                <a:solidFill>
                  <a:srgbClr val="7030A0"/>
                </a:solidFill>
              </a:rPr>
              <a:t>и </a:t>
            </a:r>
            <a:r>
              <a:rPr lang="ru-RU" sz="2000" dirty="0">
                <a:solidFill>
                  <a:srgbClr val="7030A0"/>
                </a:solidFill>
              </a:rPr>
              <a:t>младшими школьниками;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83587" y="4889585"/>
            <a:ext cx="53617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7030A0"/>
                </a:solidFill>
              </a:rPr>
              <a:t>способствовать обмену опытом по использованию эффективных методов 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и </a:t>
            </a:r>
            <a:r>
              <a:rPr lang="ru-RU" sz="2000" dirty="0">
                <a:solidFill>
                  <a:srgbClr val="7030A0"/>
                </a:solidFill>
              </a:rPr>
              <a:t>приемов развития речевых умений у детей младшего школьного </a:t>
            </a:r>
            <a:r>
              <a:rPr lang="ru-RU" sz="2000" dirty="0" smtClean="0">
                <a:solidFill>
                  <a:srgbClr val="7030A0"/>
                </a:solidFill>
              </a:rPr>
              <a:t>возраста.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7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85" y="0"/>
            <a:ext cx="12192000" cy="6858000"/>
          </a:xfrm>
          <a:prstGeom prst="rect">
            <a:avLst/>
          </a:prstGeom>
        </p:spPr>
      </p:pic>
      <p:pic>
        <p:nvPicPr>
          <p:cNvPr id="10" name="Picture 10" descr="https://gas-kvas.com/grafic/uploads/posts/2024-01/gas-kvas-com-p-list-dlya-zametok-na-prozrachnom-fone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2170">
            <a:off x="10248509" y="-74228"/>
            <a:ext cx="2256250" cy="15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fsd.multiurok.ru/html/2022/09/16/s_632475707965a/phpXqwdD1_html_6c4c329c0270506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2146">
            <a:off x="-213136" y="332214"/>
            <a:ext cx="2635967" cy="14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4"/>
          <p:cNvSpPr txBox="1">
            <a:spLocks/>
          </p:cNvSpPr>
          <p:nvPr/>
        </p:nvSpPr>
        <p:spPr>
          <a:xfrm>
            <a:off x="1893437" y="1208508"/>
            <a:ext cx="9162360" cy="36276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«Естественный путь усвоения языка — это развитие речи. Речь </a:t>
            </a:r>
            <a:r>
              <a:rPr lang="ru-RU" sz="4000" dirty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— </a:t>
            </a:r>
            <a:r>
              <a:rPr lang="ru-RU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канал развития интеллекта. Чем раньше будет усвоен язык, тем легче и полнее будут усваиваться знания».</a:t>
            </a:r>
          </a:p>
          <a:p>
            <a:pPr marL="0" indent="0"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Н. И. </a:t>
            </a:r>
            <a:r>
              <a:rPr lang="ru-RU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Жикалкин</a:t>
            </a:r>
            <a:endParaRPr lang="ru-RU" sz="4400" i="1" dirty="0" smtClean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r="10437"/>
          <a:stretch/>
        </p:blipFill>
        <p:spPr>
          <a:xfrm>
            <a:off x="4567707" y="3987240"/>
            <a:ext cx="3056586" cy="28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5891" y="1443841"/>
            <a:ext cx="68652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Быть готовым к школе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—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не значит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УМЕТЬ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читать, писать </a:t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и считать.</a:t>
            </a: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Быть готовым к школе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—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значит быть готовым всему этому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НАУЧИТЬСЯ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».</a:t>
            </a:r>
          </a:p>
          <a:p>
            <a:pPr algn="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Л. А.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Венгер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s://www.koob.ru/foto/author/7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25" y="1615420"/>
            <a:ext cx="2507472" cy="36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3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r="10437"/>
          <a:stretch/>
        </p:blipFill>
        <p:spPr>
          <a:xfrm>
            <a:off x="3606800" y="1091132"/>
            <a:ext cx="4978400" cy="4675736"/>
          </a:xfrm>
          <a:prstGeom prst="rect">
            <a:avLst/>
          </a:prstGeom>
        </p:spPr>
      </p:pic>
      <p:pic>
        <p:nvPicPr>
          <p:cNvPr id="3074" name="Picture 2" descr="https://shkola1troiczkopechorsk-r11.gosweb.gosuslugi.ru/netcat_files/9/164/izobrazhenie_2023_01_16_14333299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704" r="98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3121891"/>
            <a:ext cx="2526614" cy="25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atherineasquithgallery.com/uploads/posts/2021-02/1614514198_140-p-deti-na-belom-fone-19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3285"/>
            <a:ext cx="4221340" cy="29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5385" y="917438"/>
            <a:ext cx="7747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ПРЕЕМСТВЕННОСТЬ — </a:t>
            </a:r>
            <a:endParaRPr lang="ru-RU" sz="4800" b="1" dirty="0">
              <a:ln>
                <a:solidFill>
                  <a:srgbClr val="FF0066"/>
                </a:solidFill>
              </a:ln>
              <a:solidFill>
                <a:srgbClr val="FF3399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fsd.multiurok.ru/html/2022/09/16/s_632475707965a/phpXqwdD1_html_6c4c329c0270506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6465">
            <a:off x="9561157" y="4282008"/>
            <a:ext cx="3417454" cy="190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fsd.multiurok.ru/html/2022/09/16/s_632475707965a/phpXqwdD1_html_6c4c329c0270506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07">
            <a:off x="-213703" y="598871"/>
            <a:ext cx="2635967" cy="14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fsd.multiurok.ru/html/2022/09/16/s_632475707965a/phpXqwdD1_html_6c4c329c0270506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6465">
            <a:off x="9561156" y="4332895"/>
            <a:ext cx="3417454" cy="190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05272" y="2447720"/>
            <a:ext cx="9142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непрерывный процесс воспитания и обучения ребенка, имеющий общие и специфические цели для каждого возрастного периода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связь между различными ступенями развития, сущность которой состоит в сохранении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определенных элементов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целого или отдельных характеристик при переходе к новому состоянию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последовательный переход от одной ступени образования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другой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выражающийся в сохранении и постепенном изменении содержания, форм, методов, технологий обучения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воспитания.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6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2439" y="917438"/>
            <a:ext cx="7747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ln>
                  <a:solidFill>
                    <a:srgbClr val="FF0066"/>
                  </a:solidFill>
                </a:ln>
                <a:solidFill>
                  <a:srgbClr val="FF3399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ПРЕЕМСТВЕННОСТЬ — </a:t>
            </a:r>
          </a:p>
        </p:txBody>
      </p:sp>
      <p:pic>
        <p:nvPicPr>
          <p:cNvPr id="3078" name="Picture 6" descr="https://fsd.multiurok.ru/html/2022/09/16/s_632475707965a/phpXqwdD1_html_6c4c329c0270506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6465">
            <a:off x="9561157" y="4282008"/>
            <a:ext cx="3417454" cy="190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fsd.multiurok.ru/html/2022/09/16/s_632475707965a/phpXqwdD1_html_6c4c329c0270506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07">
            <a:off x="-353403" y="598871"/>
            <a:ext cx="2635967" cy="14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fsd.multiurok.ru/html/2022/09/16/s_632475707965a/phpXqwdD1_html_6c4c329c0270506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6465">
            <a:off x="9561156" y="4332895"/>
            <a:ext cx="3417454" cy="190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43000" y="2215740"/>
            <a:ext cx="91893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последовательный переход от одной ступени образования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другой, выражающийся в сохранении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постепенном изменении содержания, форм, методов, технологий </a:t>
            </a: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 </a:t>
            </a:r>
            <a:b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5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5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воспитания.</a:t>
            </a:r>
            <a:endParaRPr lang="ru-RU" sz="25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5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. В. Адашкевич_Преемственность между детским садом и начальной школой. Методы и приемы для развития речевых умен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Т. В. Адашкевич_Преемственность между детским садом и начальной школой. Методы и приемы для развития речевых умений</Template>
  <TotalTime>9</TotalTime>
  <Words>925</Words>
  <Application>Microsoft Office PowerPoint</Application>
  <PresentationFormat>Произвольный</PresentationFormat>
  <Paragraphs>274</Paragraphs>
  <Slides>53</Slides>
  <Notes>53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Т. В. Адашкевич_Преемственность между детским садом и начальной школой. Методы и приемы для развития речевых умений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 Капуста</dc:creator>
  <cp:lastModifiedBy>Яна Капуста</cp:lastModifiedBy>
  <cp:revision>3</cp:revision>
  <dcterms:created xsi:type="dcterms:W3CDTF">2025-07-30T06:50:32Z</dcterms:created>
  <dcterms:modified xsi:type="dcterms:W3CDTF">2025-07-31T07:34:02Z</dcterms:modified>
</cp:coreProperties>
</file>