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9" r:id="rId4"/>
  </p:sldMasterIdLst>
  <p:handoutMasterIdLst>
    <p:handoutMasterId r:id="rId20"/>
  </p:handoutMasterIdLst>
  <p:sldIdLst>
    <p:sldId id="263" r:id="rId5"/>
    <p:sldId id="388" r:id="rId6"/>
    <p:sldId id="444" r:id="rId7"/>
    <p:sldId id="422" r:id="rId8"/>
    <p:sldId id="428" r:id="rId9"/>
    <p:sldId id="446" r:id="rId10"/>
    <p:sldId id="450" r:id="rId11"/>
    <p:sldId id="445" r:id="rId12"/>
    <p:sldId id="347" r:id="rId13"/>
    <p:sldId id="338" r:id="rId14"/>
    <p:sldId id="357" r:id="rId15"/>
    <p:sldId id="442" r:id="rId16"/>
    <p:sldId id="447" r:id="rId17"/>
    <p:sldId id="448" r:id="rId18"/>
    <p:sldId id="45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7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8.png"/><Relationship Id="rId1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hyperlink" Target="https://flomaster.club/43917-zarjadka-dlja-detej-risunok.html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12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12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12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12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12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12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С. Шилова, 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259481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38" t="19608" r="7646" b="51866"/>
          <a:stretch/>
        </p:blipFill>
        <p:spPr>
          <a:xfrm>
            <a:off x="30689" y="0"/>
            <a:ext cx="12143381" cy="20461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357" y="7744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48B0DC9-869D-4202-A8C7-94FBF9DE437A}"/>
              </a:ext>
            </a:extLst>
          </p:cNvPr>
          <p:cNvSpPr txBox="1"/>
          <p:nvPr/>
        </p:nvSpPr>
        <p:spPr>
          <a:xfrm>
            <a:off x="3673992" y="3554947"/>
            <a:ext cx="59272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2800" b="1" dirty="0"/>
              <a:t> </a:t>
            </a:r>
            <a:r>
              <a:rPr lang="ru-RU" sz="3200" b="1">
                <a:solidFill>
                  <a:schemeClr val="accent1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Задание 6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418" y="260406"/>
            <a:ext cx="11635165" cy="2397743"/>
          </a:xfrm>
        </p:spPr>
        <p:txBody>
          <a:bodyPr anchor="b"/>
          <a:lstStyle/>
          <a:p>
            <a:pPr marL="457200" indent="457200" eaLnBrk="0" fontAlgn="base" hangingPunct="0"/>
            <a:r>
              <a:rPr lang="ru-RU" sz="3200" b="1" dirty="0">
                <a:latin typeface="+mn-lt"/>
                <a:cs typeface="Arial" panose="020B0604020202020204" pitchFamily="34" charset="0"/>
              </a:rPr>
              <a:t>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приёма сравнения при решении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двух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составных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задач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состоящих из двух простых: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 </a:t>
            </a:r>
            <a:r>
              <a:rPr lang="ru-RU" sz="2400" b="1" dirty="0">
                <a:latin typeface="Times New Roman" panose="02020603050405020304" pitchFamily="18" charset="0"/>
              </a:rPr>
              <a:t>первая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на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увеличение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числа на несколько единиц 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косвенной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форме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400" b="1" dirty="0">
                <a:latin typeface="Times New Roman" panose="02020603050405020304" pitchFamily="18" charset="0"/>
              </a:rPr>
              <a:t>вторая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увеличение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числа на несколько единиц 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</a:rPr>
              <a:t>в прямой форме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2) </a:t>
            </a:r>
            <a:r>
              <a:rPr lang="ru-RU" sz="2400" b="1" dirty="0">
                <a:latin typeface="Times New Roman" panose="02020603050405020304" pitchFamily="18" charset="0"/>
              </a:rPr>
              <a:t>первая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на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уменьшение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числа на несколько единиц 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косвенн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ой форме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400" b="1" dirty="0">
                <a:latin typeface="Times New Roman" panose="02020603050405020304" pitchFamily="18" charset="0"/>
              </a:rPr>
              <a:t>вторая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на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уменьшение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числа 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 несколько единиц </a:t>
            </a:r>
            <a:r>
              <a:rPr lang="ru-RU" sz="2400" b="1" dirty="0">
                <a:latin typeface="Times New Roman" panose="02020603050405020304" pitchFamily="18" charset="0"/>
              </a:rPr>
              <a:t>в прямой форме</a:t>
            </a:r>
            <a:endParaRPr lang="ru-RU" sz="24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1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4639002"/>
      </p:ext>
    </p:extLst>
  </p:cSld>
  <p:clrMapOvr>
    <a:masterClrMapping/>
  </p:clrMapOvr>
  <p:transition spd="slow" advClick="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задания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502484" y="1761133"/>
            <a:ext cx="8097092" cy="1878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меньше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другая —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столько же единиц больше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3657832" y="5513294"/>
            <a:ext cx="5692229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800" b="1" i="1" dirty="0">
                <a:solidFill>
                  <a:schemeClr val="tx1"/>
                </a:solidFill>
              </a:rPr>
              <a:t>проверьте у себя знание правила.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C382A24-2A15-4190-B5E9-1A4D40CE0391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24" y="3801034"/>
            <a:ext cx="4338917" cy="13357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0409205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задания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502484" y="1761133"/>
            <a:ext cx="8097092" cy="1775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меньше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другая —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3388660" y="5118139"/>
            <a:ext cx="6589058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800" b="1" i="1" dirty="0">
                <a:solidFill>
                  <a:schemeClr val="tx1"/>
                </a:solidFill>
              </a:rPr>
              <a:t>проверьте друг у друга знание правила.</a:t>
            </a:r>
          </a:p>
        </p:txBody>
      </p:sp>
    </p:spTree>
    <p:extLst>
      <p:ext uri="{BB962C8B-B14F-4D97-AF65-F5344CB8AC3E}">
        <p14:creationId xmlns:p14="http://schemas.microsoft.com/office/powerpoint/2010/main" val="83003688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502484" y="1434353"/>
            <a:ext cx="8120692" cy="1878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другая —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столько же единиц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3783106"/>
            <a:ext cx="2014597" cy="259958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204BC32-C191-45F9-98C9-6ABB5725A4AA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495" y="3361765"/>
            <a:ext cx="4168588" cy="17212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A2645EF-B48B-43D4-ACB4-B7CD8EA36D37}"/>
              </a:ext>
            </a:extLst>
          </p:cNvPr>
          <p:cNvSpPr/>
          <p:nvPr/>
        </p:nvSpPr>
        <p:spPr>
          <a:xfrm>
            <a:off x="2420470" y="367553"/>
            <a:ext cx="7718611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задания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B68D0F5-99F4-4F26-BB5D-3DB296B5DE45}"/>
              </a:ext>
            </a:extLst>
          </p:cNvPr>
          <p:cNvSpPr/>
          <p:nvPr/>
        </p:nvSpPr>
        <p:spPr>
          <a:xfrm>
            <a:off x="3559457" y="5513294"/>
            <a:ext cx="5713332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800" b="1" i="1" dirty="0">
                <a:solidFill>
                  <a:schemeClr val="tx1"/>
                </a:solidFill>
              </a:rPr>
              <a:t>проверьте у себя знание правила.</a:t>
            </a:r>
          </a:p>
        </p:txBody>
      </p:sp>
    </p:spTree>
    <p:extLst>
      <p:ext uri="{BB962C8B-B14F-4D97-AF65-F5344CB8AC3E}">
        <p14:creationId xmlns:p14="http://schemas.microsoft.com/office/powerpoint/2010/main" val="234017179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задания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502484" y="1761133"/>
            <a:ext cx="8097092" cy="1775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другая —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3388660" y="5118139"/>
            <a:ext cx="6589058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800" b="1" i="1" dirty="0">
                <a:solidFill>
                  <a:schemeClr val="tx1"/>
                </a:solidFill>
              </a:rPr>
              <a:t>проверьте друг у друга знание правила.</a:t>
            </a:r>
          </a:p>
        </p:txBody>
      </p:sp>
    </p:spTree>
    <p:extLst>
      <p:ext uri="{BB962C8B-B14F-4D97-AF65-F5344CB8AC3E}">
        <p14:creationId xmlns:p14="http://schemas.microsoft.com/office/powerpoint/2010/main" val="78266770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09352" y="3385437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9" y="195053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251509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2688D7E-0468-4598-B22A-3AB40303A446}"/>
              </a:ext>
            </a:extLst>
          </p:cNvPr>
          <p:cNvSpPr/>
          <p:nvPr/>
        </p:nvSpPr>
        <p:spPr>
          <a:xfrm>
            <a:off x="2876016" y="1449199"/>
            <a:ext cx="8411933" cy="109499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Возникали ли у вас трудности при составлении </a:t>
            </a:r>
            <a:br>
              <a:rPr lang="ru-RU" sz="2400" b="1" dirty="0"/>
            </a:br>
            <a:r>
              <a:rPr lang="ru-RU" sz="2400" b="1" dirty="0"/>
              <a:t>краткой записи и решении задач?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49EC523-31C0-4B17-B9B4-E7E2B822D91C}"/>
              </a:ext>
            </a:extLst>
          </p:cNvPr>
          <p:cNvSpPr/>
          <p:nvPr/>
        </p:nvSpPr>
        <p:spPr>
          <a:xfrm>
            <a:off x="3762644" y="3015053"/>
            <a:ext cx="6638677" cy="115150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Понравилось ли вам вместе проверять правильность составления краткой записи </a:t>
            </a:r>
            <a:br>
              <a:rPr lang="ru-RU" sz="2400" b="1" dirty="0"/>
            </a:br>
            <a:r>
              <a:rPr lang="ru-RU" sz="2400" b="1" dirty="0"/>
              <a:t>и решения задач?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22" y="5206411"/>
            <a:ext cx="382530" cy="3691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58580BD-7586-48CC-B9DB-E84CE18A19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97595" y="5491025"/>
            <a:ext cx="395306" cy="5215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7" y="3159355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DE731E0-6B34-40AB-B2A2-490CABB6857F}"/>
              </a:ext>
            </a:extLst>
          </p:cNvPr>
          <p:cNvSpPr/>
          <p:nvPr/>
        </p:nvSpPr>
        <p:spPr>
          <a:xfrm>
            <a:off x="3762644" y="4637419"/>
            <a:ext cx="6638677" cy="151114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 необходимо сделать, чтобы устранить все затруднения, которые возникали при составлении краткой записи и решении задач?</a:t>
            </a:r>
          </a:p>
        </p:txBody>
      </p:sp>
    </p:spTree>
    <p:extLst>
      <p:ext uri="{BB962C8B-B14F-4D97-AF65-F5344CB8AC3E}">
        <p14:creationId xmlns:p14="http://schemas.microsoft.com/office/powerpoint/2010/main" val="262645900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5118847" y="367553"/>
            <a:ext cx="2500740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Повторите!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502484" y="1434353"/>
            <a:ext cx="8120692" cy="1878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меньше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другая —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столько же единиц больше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3783106"/>
            <a:ext cx="2014597" cy="259958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4102183" y="5598858"/>
            <a:ext cx="4865288" cy="1101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just"/>
            <a:r>
              <a:rPr lang="ru-RU" sz="2400" b="1" i="1" dirty="0">
                <a:solidFill>
                  <a:schemeClr val="tx1"/>
                </a:solidFill>
              </a:rPr>
              <a:t>расскажите друг другу правило.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D41C7F5-CB10-4B29-B2CE-91281A5D8C70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59" y="3571280"/>
            <a:ext cx="4706469" cy="1565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0884262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5118847" y="367553"/>
            <a:ext cx="2500740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Повторите!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502484" y="1434353"/>
            <a:ext cx="8120692" cy="1878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другая —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столько же единиц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3783106"/>
            <a:ext cx="2014597" cy="259958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4102183" y="5598858"/>
            <a:ext cx="4886568" cy="1101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400" b="1" i="1" dirty="0">
                <a:solidFill>
                  <a:schemeClr val="tx1"/>
                </a:solidFill>
              </a:rPr>
              <a:t>расскажите друг другу правило.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204BC32-C191-45F9-98C9-6ABB5725A4AA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821" y="3341046"/>
            <a:ext cx="4556018" cy="17212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6824937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775447" y="448235"/>
            <a:ext cx="10641106" cy="5287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Составьте краткие записи и решите задачи.</a:t>
            </a:r>
          </a:p>
          <a:p>
            <a:pPr indent="401955"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	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столовую привезли 80 кг капусты. Это на 20 кг меньше, чем свёклы. Картофеля привезли на 30 кг больше, чем свёклы.  Сколько килограммов картофеля привезли в столовую? 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Вариант 2</a:t>
            </a:r>
            <a:endParaRPr lang="ru-RU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ботаническом саду посадили 80 саженцев пионов. Это на 20 саженцев больше, чем флоксов. Сколько саженцев роз посадили, если их на 30 саженцев меньше, чем флоксов?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4789874" y="5468471"/>
            <a:ext cx="3465628" cy="10671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запишите в тетради. </a:t>
            </a:r>
          </a:p>
        </p:txBody>
      </p:sp>
    </p:spTree>
    <p:extLst>
      <p:ext uri="{BB962C8B-B14F-4D97-AF65-F5344CB8AC3E}">
        <p14:creationId xmlns:p14="http://schemas.microsoft.com/office/powerpoint/2010/main" val="2478727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id="{F5B81C5C-04B9-49CE-82A2-B010317DC0D6}"/>
              </a:ext>
            </a:extLst>
          </p:cNvPr>
          <p:cNvSpPr/>
          <p:nvPr/>
        </p:nvSpPr>
        <p:spPr>
          <a:xfrm rot="20422078">
            <a:off x="5058227" y="5130732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16A91129-00D9-4786-A73D-128275329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1796835" cy="326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3E6FCE3-B17D-4C6C-BC8C-3497548AE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176" y="1798480"/>
            <a:ext cx="110796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11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5AFD0E-209B-4B53-B137-FCB0D2A0AE97}"/>
              </a:ext>
            </a:extLst>
          </p:cNvPr>
          <p:cNvSpPr txBox="1"/>
          <p:nvPr/>
        </p:nvSpPr>
        <p:spPr>
          <a:xfrm>
            <a:off x="835564" y="179894"/>
            <a:ext cx="10523602" cy="5054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>
              <a:lnSpc>
                <a:spcPct val="107000"/>
              </a:lnSpc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столовую привезли 80 кг капусты. Это на 20 кг меньше, чем свёклы. Картофеля привезли на 30 кг больше, чем свёклы. Сколько килограммов картофеля привезли в столовую? 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Капусты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— 8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кг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на 20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ьше.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Свеклы — 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Картофеля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?,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кг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больше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= 100 (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(кг)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130 кг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Соединитель: уступ 14">
            <a:extLst>
              <a:ext uri="{FF2B5EF4-FFF2-40B4-BE49-F238E27FC236}">
                <a16:creationId xmlns:a16="http://schemas.microsoft.com/office/drawing/2014/main" id="{720F36CD-8EA5-49B2-B1B1-BDBA0F7E2AB0}"/>
              </a:ext>
            </a:extLst>
          </p:cNvPr>
          <p:cNvCxnSpPr>
            <a:cxnSpLocks/>
          </p:cNvCxnSpPr>
          <p:nvPr/>
        </p:nvCxnSpPr>
        <p:spPr>
          <a:xfrm flipH="1">
            <a:off x="3974538" y="2062393"/>
            <a:ext cx="2195195" cy="194945"/>
          </a:xfrm>
          <a:prstGeom prst="bentConnector3">
            <a:avLst>
              <a:gd name="adj1" fmla="val -14973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3851CDBF-1621-426F-8951-E5530966919D}"/>
              </a:ext>
            </a:extLst>
          </p:cNvPr>
          <p:cNvCxnSpPr/>
          <p:nvPr/>
        </p:nvCxnSpPr>
        <p:spPr>
          <a:xfrm flipH="1" flipV="1">
            <a:off x="5214693" y="2649152"/>
            <a:ext cx="285115" cy="223520"/>
          </a:xfrm>
          <a:prstGeom prst="bentConnector3">
            <a:avLst>
              <a:gd name="adj1" fmla="val -127572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D799537-A06B-44C5-B41C-0D1490BB51ED}"/>
              </a:ext>
            </a:extLst>
          </p:cNvPr>
          <p:cNvSpPr/>
          <p:nvPr/>
        </p:nvSpPr>
        <p:spPr>
          <a:xfrm>
            <a:off x="977153" y="5432611"/>
            <a:ext cx="9601200" cy="13451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Задание:</a:t>
            </a:r>
            <a:endParaRPr lang="ru-RU" sz="2000" b="1" i="1" dirty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и решения задачи.</a:t>
            </a:r>
          </a:p>
          <a:p>
            <a:pPr algn="ctr"/>
            <a:r>
              <a:rPr lang="ru-RU" sz="2000" b="1" i="1" dirty="0"/>
              <a:t>Какие слова помогли выбрать правильно </a:t>
            </a:r>
            <a:r>
              <a:rPr lang="ru-RU" sz="2000" b="1" i="1" dirty="0">
                <a:solidFill>
                  <a:srgbClr val="FF0000"/>
                </a:solidFill>
              </a:rPr>
              <a:t>первое </a:t>
            </a:r>
            <a:r>
              <a:rPr lang="ru-RU" sz="2000" b="1" i="1" dirty="0"/>
              <a:t>и </a:t>
            </a:r>
            <a:r>
              <a:rPr lang="ru-RU" sz="2000" b="1" i="1" dirty="0">
                <a:solidFill>
                  <a:srgbClr val="FF0000"/>
                </a:solidFill>
              </a:rPr>
              <a:t>второе действия</a:t>
            </a:r>
            <a:r>
              <a:rPr lang="ru-RU" sz="2000" b="1" i="1" dirty="0"/>
              <a:t>? </a:t>
            </a:r>
          </a:p>
          <a:p>
            <a:pPr algn="ctr"/>
            <a:r>
              <a:rPr lang="ru-RU" sz="2000" b="1" i="1" dirty="0"/>
              <a:t>Что значит </a:t>
            </a:r>
            <a:r>
              <a:rPr lang="ru-RU" sz="2000" b="1" i="1" dirty="0">
                <a:solidFill>
                  <a:srgbClr val="FF0000"/>
                </a:solidFill>
              </a:rPr>
              <a:t>«это на 20 меньше»</a:t>
            </a:r>
            <a:r>
              <a:rPr lang="ru-RU" sz="2000" b="1" i="1" dirty="0"/>
              <a:t>, </a:t>
            </a:r>
            <a:r>
              <a:rPr lang="ru-RU" sz="2000" b="1" i="1" dirty="0">
                <a:solidFill>
                  <a:srgbClr val="FF0000"/>
                </a:solidFill>
              </a:rPr>
              <a:t>«на 30 больше»</a:t>
            </a:r>
            <a:r>
              <a:rPr lang="ru-RU" sz="2000" b="1" i="1" dirty="0">
                <a:solidFill>
                  <a:schemeClr val="tx1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53546426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5118847" y="367553"/>
            <a:ext cx="2500740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Повторите!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502484" y="1434353"/>
            <a:ext cx="8120692" cy="1878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меньше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другая —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столько же единиц больше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3783106"/>
            <a:ext cx="2014597" cy="259958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D41C7F5-CB10-4B29-B2CE-91281A5D8C70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59" y="3571280"/>
            <a:ext cx="4706469" cy="1565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7DDF458-A11F-485D-AD6A-6ECD65D4D50D}"/>
              </a:ext>
            </a:extLst>
          </p:cNvPr>
          <p:cNvSpPr/>
          <p:nvPr/>
        </p:nvSpPr>
        <p:spPr>
          <a:xfrm>
            <a:off x="3496744" y="5598858"/>
            <a:ext cx="5788923" cy="1101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правила.</a:t>
            </a:r>
          </a:p>
        </p:txBody>
      </p:sp>
    </p:spTree>
    <p:extLst>
      <p:ext uri="{BB962C8B-B14F-4D97-AF65-F5344CB8AC3E}">
        <p14:creationId xmlns:p14="http://schemas.microsoft.com/office/powerpoint/2010/main" val="80314752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id="{F5B81C5C-04B9-49CE-82A2-B010317DC0D6}"/>
              </a:ext>
            </a:extLst>
          </p:cNvPr>
          <p:cNvSpPr/>
          <p:nvPr/>
        </p:nvSpPr>
        <p:spPr>
          <a:xfrm rot="20422078">
            <a:off x="5058227" y="5130732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16A91129-00D9-4786-A73D-128275329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1796835" cy="326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3E6FCE3-B17D-4C6C-BC8C-3497548AE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176" y="1798480"/>
            <a:ext cx="110796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11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5AFD0E-209B-4B53-B137-FCB0D2A0AE97}"/>
              </a:ext>
            </a:extLst>
          </p:cNvPr>
          <p:cNvSpPr txBox="1"/>
          <p:nvPr/>
        </p:nvSpPr>
        <p:spPr>
          <a:xfrm>
            <a:off x="835564" y="322730"/>
            <a:ext cx="10639260" cy="5660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>
              <a:lnSpc>
                <a:spcPct val="107000"/>
              </a:lnSpc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ботаническом саду посадили 80 саженцев пионов. Это на 20 саженцев больше, чем флоксов. Сколько саженцев роз посадили, если их на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саженцев меньше, чем флоксов?</a:t>
            </a: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Пионы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— 8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саженцев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на 20 саженцев больше.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Флокс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 — 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Розы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?,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саженцев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Задача 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=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(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(с.)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саженцев роз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Соединитель: уступ 14">
            <a:extLst>
              <a:ext uri="{FF2B5EF4-FFF2-40B4-BE49-F238E27FC236}">
                <a16:creationId xmlns:a16="http://schemas.microsoft.com/office/drawing/2014/main" id="{720F36CD-8EA5-49B2-B1B1-BDBA0F7E2AB0}"/>
              </a:ext>
            </a:extLst>
          </p:cNvPr>
          <p:cNvCxnSpPr>
            <a:cxnSpLocks/>
          </p:cNvCxnSpPr>
          <p:nvPr/>
        </p:nvCxnSpPr>
        <p:spPr>
          <a:xfrm flipH="1">
            <a:off x="6027205" y="2207554"/>
            <a:ext cx="2195195" cy="194945"/>
          </a:xfrm>
          <a:prstGeom prst="bentConnector3">
            <a:avLst>
              <a:gd name="adj1" fmla="val -14973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3851CDBF-1621-426F-8951-E5530966919D}"/>
              </a:ext>
            </a:extLst>
          </p:cNvPr>
          <p:cNvCxnSpPr/>
          <p:nvPr/>
        </p:nvCxnSpPr>
        <p:spPr>
          <a:xfrm flipH="1" flipV="1">
            <a:off x="5546946" y="2857284"/>
            <a:ext cx="285115" cy="223520"/>
          </a:xfrm>
          <a:prstGeom prst="bentConnector3">
            <a:avLst>
              <a:gd name="adj1" fmla="val -127572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D799537-A06B-44C5-B41C-0D1490BB51ED}"/>
              </a:ext>
            </a:extLst>
          </p:cNvPr>
          <p:cNvSpPr/>
          <p:nvPr/>
        </p:nvSpPr>
        <p:spPr>
          <a:xfrm>
            <a:off x="977153" y="5432611"/>
            <a:ext cx="9601200" cy="13451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Задание:</a:t>
            </a:r>
            <a:endParaRPr lang="ru-RU" sz="2000" b="1" i="1" dirty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и решения задачи.</a:t>
            </a:r>
          </a:p>
          <a:p>
            <a:pPr algn="ctr"/>
            <a:r>
              <a:rPr lang="ru-RU" sz="2000" b="1" i="1" dirty="0"/>
              <a:t>Какие слова помогли выбрать правильно </a:t>
            </a:r>
            <a:r>
              <a:rPr lang="ru-RU" sz="2000" b="1" i="1" dirty="0">
                <a:solidFill>
                  <a:srgbClr val="FF0000"/>
                </a:solidFill>
              </a:rPr>
              <a:t>первое </a:t>
            </a:r>
            <a:r>
              <a:rPr lang="ru-RU" sz="2000" b="1" i="1" dirty="0"/>
              <a:t>и </a:t>
            </a:r>
            <a:r>
              <a:rPr lang="ru-RU" sz="2000" b="1" i="1" dirty="0">
                <a:solidFill>
                  <a:srgbClr val="FF0000"/>
                </a:solidFill>
              </a:rPr>
              <a:t>второе действия</a:t>
            </a:r>
            <a:r>
              <a:rPr lang="ru-RU" sz="2000" b="1" i="1" dirty="0"/>
              <a:t>? </a:t>
            </a:r>
          </a:p>
          <a:p>
            <a:pPr algn="ctr"/>
            <a:r>
              <a:rPr lang="ru-RU" sz="2000" b="1" i="1" dirty="0"/>
              <a:t>Что значит </a:t>
            </a:r>
            <a:r>
              <a:rPr lang="ru-RU" sz="2000" b="1" i="1" dirty="0">
                <a:solidFill>
                  <a:srgbClr val="FF0000"/>
                </a:solidFill>
              </a:rPr>
              <a:t>«это на 20 больше»</a:t>
            </a:r>
            <a:r>
              <a:rPr lang="ru-RU" sz="2000" b="1" i="1" dirty="0"/>
              <a:t>, </a:t>
            </a:r>
            <a:r>
              <a:rPr lang="ru-RU" sz="2000" b="1" i="1" dirty="0">
                <a:solidFill>
                  <a:srgbClr val="FF0000"/>
                </a:solidFill>
              </a:rPr>
              <a:t>«на 30 меньше»</a:t>
            </a:r>
            <a:r>
              <a:rPr lang="ru-RU" sz="2000" b="1" i="1" dirty="0">
                <a:solidFill>
                  <a:schemeClr val="tx1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82197058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5118847" y="367553"/>
            <a:ext cx="2500740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Повторите!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502484" y="1434353"/>
            <a:ext cx="8120692" cy="1878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другая —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столько же единиц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3783106"/>
            <a:ext cx="2014597" cy="259958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3496745" y="5598858"/>
            <a:ext cx="5982106" cy="1101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правила.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204BC32-C191-45F9-98C9-6ABB5725A4AA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495" y="3361765"/>
            <a:ext cx="4168588" cy="17212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7679581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138363" y="712278"/>
            <a:ext cx="5610834" cy="5230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Задача 1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Капуста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8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кг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на 20 кг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ьше.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Свёкла — 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Картофель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?,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кг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больше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= 100 (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130 кг картофеля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9580" algn="just">
              <a:lnSpc>
                <a:spcPct val="107000"/>
              </a:lnSpc>
              <a:spcAft>
                <a:spcPts val="800"/>
              </a:spcAft>
            </a:pP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9580" algn="just">
              <a:lnSpc>
                <a:spcPct val="107000"/>
              </a:lnSpc>
              <a:spcAft>
                <a:spcPts val="800"/>
              </a:spcAft>
            </a:pP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9580" algn="just">
              <a:lnSpc>
                <a:spcPct val="107000"/>
              </a:lnSpc>
              <a:spcAft>
                <a:spcPts val="800"/>
              </a:spcAft>
            </a:pP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868D109-F12C-442E-ADA4-71BC43339628}"/>
              </a:ext>
            </a:extLst>
          </p:cNvPr>
          <p:cNvSpPr/>
          <p:nvPr/>
        </p:nvSpPr>
        <p:spPr>
          <a:xfrm>
            <a:off x="2772995" y="5516053"/>
            <a:ext cx="6819240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сравните краткие записи и решения задач 1 и 2.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5AB7E2-78C9-493B-94FD-FD914D60B507}"/>
              </a:ext>
            </a:extLst>
          </p:cNvPr>
          <p:cNvSpPr txBox="1"/>
          <p:nvPr/>
        </p:nvSpPr>
        <p:spPr>
          <a:xfrm>
            <a:off x="5964326" y="712278"/>
            <a:ext cx="6076833" cy="395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2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Пионы</a:t>
            </a:r>
            <a:r>
              <a:rPr lang="ru-RU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3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 с</a:t>
            </a:r>
            <a:r>
              <a:rPr lang="ru-RU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на 20</a:t>
            </a:r>
            <a:r>
              <a:rPr lang="ru-RU" sz="23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саженцев больш</a:t>
            </a:r>
            <a:r>
              <a:rPr lang="ru-RU" sz="23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</a:t>
            </a:r>
            <a:endParaRPr lang="ru-RU" sz="23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Флоксы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Розы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?,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саженцев меньше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60 (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(с.)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30 саженцев роз.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068FED75-0279-4056-A6BB-2C1D5170C873}"/>
              </a:ext>
            </a:extLst>
          </p:cNvPr>
          <p:cNvCxnSpPr>
            <a:cxnSpLocks/>
          </p:cNvCxnSpPr>
          <p:nvPr/>
        </p:nvCxnSpPr>
        <p:spPr>
          <a:xfrm flipH="1">
            <a:off x="3428767" y="1551536"/>
            <a:ext cx="2195195" cy="194945"/>
          </a:xfrm>
          <a:prstGeom prst="bentConnector3">
            <a:avLst>
              <a:gd name="adj1" fmla="val -3947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Соединитель: уступ 31">
            <a:extLst>
              <a:ext uri="{FF2B5EF4-FFF2-40B4-BE49-F238E27FC236}">
                <a16:creationId xmlns:a16="http://schemas.microsoft.com/office/drawing/2014/main" id="{5AC241DA-9E79-49F5-A0CD-A148EC2D4D98}"/>
              </a:ext>
            </a:extLst>
          </p:cNvPr>
          <p:cNvCxnSpPr>
            <a:cxnSpLocks/>
          </p:cNvCxnSpPr>
          <p:nvPr/>
        </p:nvCxnSpPr>
        <p:spPr>
          <a:xfrm flipH="1">
            <a:off x="9665619" y="1523093"/>
            <a:ext cx="2195195" cy="194945"/>
          </a:xfrm>
          <a:prstGeom prst="bentConnector3">
            <a:avLst>
              <a:gd name="adj1" fmla="val -8847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Соединитель: уступ 33">
            <a:extLst>
              <a:ext uri="{FF2B5EF4-FFF2-40B4-BE49-F238E27FC236}">
                <a16:creationId xmlns:a16="http://schemas.microsoft.com/office/drawing/2014/main" id="{DD401450-AB6E-4676-B2C2-4262702CB17F}"/>
              </a:ext>
            </a:extLst>
          </p:cNvPr>
          <p:cNvCxnSpPr/>
          <p:nvPr/>
        </p:nvCxnSpPr>
        <p:spPr>
          <a:xfrm flipH="1" flipV="1">
            <a:off x="4383807" y="2172947"/>
            <a:ext cx="285115" cy="223520"/>
          </a:xfrm>
          <a:prstGeom prst="bentConnector3">
            <a:avLst>
              <a:gd name="adj1" fmla="val -152726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5" name="Соединитель: уступ 34">
            <a:extLst>
              <a:ext uri="{FF2B5EF4-FFF2-40B4-BE49-F238E27FC236}">
                <a16:creationId xmlns:a16="http://schemas.microsoft.com/office/drawing/2014/main" id="{2EA54DDF-1117-4309-B1A9-9B747B578BAA}"/>
              </a:ext>
            </a:extLst>
          </p:cNvPr>
          <p:cNvCxnSpPr>
            <a:cxnSpLocks/>
          </p:cNvCxnSpPr>
          <p:nvPr/>
        </p:nvCxnSpPr>
        <p:spPr>
          <a:xfrm flipH="1" flipV="1">
            <a:off x="10478101" y="2070483"/>
            <a:ext cx="285115" cy="223520"/>
          </a:xfrm>
          <a:prstGeom prst="bentConnector3">
            <a:avLst>
              <a:gd name="adj1" fmla="val -162159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8086087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2196CA-8D48-47B0-9C8C-268F70368960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2547570a-e5f4-4946-a4c3-82580e42479e"/>
    <ds:schemaRef ds:uri="http://schemas.microsoft.com/office/2006/documentManagement/types"/>
    <ds:schemaRef ds:uri="6ee78bd2-4339-4042-adc0-bcc646419980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17724</TotalTime>
  <Words>576</Words>
  <Application>Microsoft Office PowerPoint</Application>
  <PresentationFormat>Широкоэкранный</PresentationFormat>
  <Paragraphs>127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Segoe UI</vt:lpstr>
      <vt:lpstr>Segoe UI Light</vt:lpstr>
      <vt:lpstr>Times New Roman</vt:lpstr>
      <vt:lpstr>YS Text</vt:lpstr>
      <vt:lpstr>Тема1</vt:lpstr>
      <vt:lpstr>        Использование приёма сравнения при решении  двух составных задач, состоящих из двух простых:  1)  первая — на увеличение числа на несколько единиц  в косвенной форме; вторая — на увеличение числа на несколько единиц  в прямой форме; 2) первая — на уменьшение числа на несколько единиц  в косвенной форме; вторая — на уменьшение числа  на несколько единиц в прямой форме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m32</cp:lastModifiedBy>
  <cp:revision>297</cp:revision>
  <dcterms:created xsi:type="dcterms:W3CDTF">2022-11-26T19:01:26Z</dcterms:created>
  <dcterms:modified xsi:type="dcterms:W3CDTF">2025-07-31T08:14:36Z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