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63" r:id="rId5"/>
    <p:sldId id="448" r:id="rId6"/>
    <p:sldId id="422" r:id="rId7"/>
    <p:sldId id="440" r:id="rId8"/>
    <p:sldId id="443" r:id="rId9"/>
    <p:sldId id="347" r:id="rId10"/>
    <p:sldId id="338" r:id="rId11"/>
    <p:sldId id="374" r:id="rId12"/>
    <p:sldId id="445" r:id="rId13"/>
    <p:sldId id="44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90860-7B98-41BA-A6C7-C2F47DD9BD1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4C343-9CD1-4EB9-B4E8-8C850AB33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="" xmlns:a16="http://schemas.microsoft.com/office/drawing/2014/main" id="{5F505C35-19C6-424C-9D49-CF5CB3F78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="" xmlns:a16="http://schemas.microsoft.com/office/drawing/2014/main" id="{34140022-1B34-4F9F-B12E-034C20CC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="" xmlns:a16="http://schemas.microsoft.com/office/drawing/2014/main" id="{0DF184CF-D50D-465A-A62E-2E15A75C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D0970-811F-4DFA-B925-5EDF8A171830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="" xmlns:a16="http://schemas.microsoft.com/office/drawing/2014/main" id="{5F505C35-19C6-424C-9D49-CF5CB3F78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="" xmlns:a16="http://schemas.microsoft.com/office/drawing/2014/main" id="{34140022-1B34-4F9F-B12E-034C20CC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="" xmlns:a16="http://schemas.microsoft.com/office/drawing/2014/main" id="{0DF184CF-D50D-465A-A62E-2E15A75C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D0970-811F-4DFA-B925-5EDF8A171830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98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7" y="7744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642" y="-116540"/>
            <a:ext cx="10992362" cy="2913528"/>
          </a:xfrm>
        </p:spPr>
        <p:txBody>
          <a:bodyPr anchor="b"/>
          <a:lstStyle/>
          <a:p>
            <a:pPr marL="457200" indent="457200" eaLnBrk="0" fontAlgn="base" hangingPunct="0"/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составных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задач, состоящих из двух простых: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</a:rPr>
              <a:t>прямой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нахождение суммы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</a:rPr>
              <a:t>прямой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при составлении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краткой </a:t>
            </a:r>
            <a:r>
              <a:rPr lang="ru-RU" sz="2400" b="1" dirty="0"/>
              <a:t>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762644" y="3015053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76264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867896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2554941" y="1772951"/>
            <a:ext cx="78799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sz="3200" b="1" dirty="0"/>
              <a:t> задачу </a:t>
            </a:r>
            <a:r>
              <a:rPr 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а </a:t>
            </a:r>
            <a:r>
              <a:rPr lang="ru-RU" sz="3200" b="1" dirty="0">
                <a:solidFill>
                  <a:srgbClr val="FF0000"/>
                </a:solidFill>
              </a:rPr>
              <a:t>простую</a:t>
            </a:r>
            <a:r>
              <a:rPr lang="ru-RU" sz="3200" b="1" dirty="0"/>
              <a:t> </a:t>
            </a:r>
            <a:r>
              <a:rPr lang="ru-RU" sz="3200" b="1" dirty="0" smtClean="0"/>
              <a:t>— </a:t>
            </a:r>
            <a:r>
              <a:rPr lang="ru-RU" sz="3200" b="1" dirty="0">
                <a:solidFill>
                  <a:srgbClr val="FF0000"/>
                </a:solidFill>
              </a:rPr>
              <a:t>можно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Составная задача решается </a:t>
            </a:r>
            <a:r>
              <a:rPr 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sz="3200" b="1" dirty="0"/>
              <a:t>, </a:t>
            </a:r>
          </a:p>
          <a:p>
            <a:r>
              <a:rPr lang="ru-RU" sz="3200" b="1" dirty="0"/>
              <a:t>а простая </a:t>
            </a:r>
            <a:r>
              <a:rPr lang="ru-RU" sz="3200" b="1" dirty="0" smtClean="0"/>
              <a:t>— </a:t>
            </a:r>
            <a:r>
              <a:rPr 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sz="3200" b="1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EB80460-3AB3-4116-B9B1-96AD0B66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506"/>
            <a:ext cx="2070847" cy="29224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9854F60-61EB-47D7-A23F-E14591DE68C7}"/>
              </a:ext>
            </a:extLst>
          </p:cNvPr>
          <p:cNvSpPr/>
          <p:nvPr/>
        </p:nvSpPr>
        <p:spPr>
          <a:xfrm>
            <a:off x="2675777" y="304800"/>
            <a:ext cx="7543988" cy="1183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Чем составная задача отличается от простой?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30285D3-51A3-4BAC-911C-F2D1A19C7AA6}"/>
              </a:ext>
            </a:extLst>
          </p:cNvPr>
          <p:cNvSpPr/>
          <p:nvPr/>
        </p:nvSpPr>
        <p:spPr>
          <a:xfrm>
            <a:off x="3236258" y="4948518"/>
            <a:ext cx="6834841" cy="1385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прочитайте и расскажите друг другу основное отличие составной задачи от простой.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281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41294" y="885674"/>
            <a:ext cx="10736352" cy="4022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краткие записи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решите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марте было 14 пасмурных дней, а солнечных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дня больше. Сколько всего дней было в марте?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Вариант 2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было 19 солнечных дней, а дождливых 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8 дней меньше. Сколько всего дней было в сентябре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251380" y="5468471"/>
            <a:ext cx="3368207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4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207652" y="301128"/>
            <a:ext cx="9614903" cy="565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марте было 14 пасмурных дней, а солнечных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дня больше. Сколько всего дней было в марте?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Пасмурных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 дня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514350"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= 17 (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д.)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latin typeface="Times New Roman" panose="02020603050405020304" pitchFamily="18" charset="0"/>
              </a:rPr>
              <a:t>2)   14 + 17 = 31 (д.)</a:t>
            </a: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31 день.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85483" y="5432611"/>
            <a:ext cx="10192870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действие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на </a:t>
            </a:r>
            <a:r>
              <a:rPr lang="ru-RU" sz="2000" b="1" i="1" dirty="0">
                <a:solidFill>
                  <a:srgbClr val="FF0000"/>
                </a:solidFill>
              </a:rPr>
              <a:t>3 </a:t>
            </a:r>
            <a:r>
              <a:rPr lang="ru-RU" sz="2000" b="1" i="1" dirty="0" smtClean="0">
                <a:solidFill>
                  <a:srgbClr val="FF0000"/>
                </a:solidFill>
              </a:rPr>
              <a:t>больше»</a:t>
            </a:r>
            <a:r>
              <a:rPr lang="ru-RU" sz="2000" b="1" i="1" dirty="0" smtClean="0"/>
              <a:t>?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="" xmlns:a16="http://schemas.microsoft.com/office/drawing/2014/main" id="{2EBE9B68-508C-498B-B2A5-14083817440D}"/>
              </a:ext>
            </a:extLst>
          </p:cNvPr>
          <p:cNvSpPr/>
          <p:nvPr/>
        </p:nvSpPr>
        <p:spPr>
          <a:xfrm>
            <a:off x="7032937" y="1816101"/>
            <a:ext cx="317649" cy="1498600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0" y="301128"/>
            <a:ext cx="10255623" cy="585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было 19 солнечных дней, а дождливых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дней меньше. Сколько всего дней было в сентябре?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Дождливых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8 дней меньше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514350"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11 (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д.)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latin typeface="Times New Roman" panose="02020603050405020304" pitchFamily="18" charset="0"/>
              </a:rPr>
              <a:t>2)   19 + 11 = 30 (</a:t>
            </a:r>
            <a:r>
              <a:rPr lang="ru-RU" sz="2800" b="1" i="1" dirty="0" smtClean="0">
                <a:latin typeface="Times New Roman" panose="02020603050405020304" pitchFamily="18" charset="0"/>
              </a:rPr>
              <a:t>д.)</a:t>
            </a:r>
            <a:endParaRPr lang="ru-RU" sz="2800" b="1" i="1" dirty="0">
              <a:latin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30 дней.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85483" y="5622971"/>
            <a:ext cx="10192870" cy="1154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действие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на 8 меньше</a:t>
            </a:r>
            <a:r>
              <a:rPr lang="ru-RU" sz="2000" b="1" i="1" dirty="0"/>
              <a:t>?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="" xmlns:a16="http://schemas.microsoft.com/office/drawing/2014/main" id="{2EBE9B68-508C-498B-B2A5-14083817440D}"/>
              </a:ext>
            </a:extLst>
          </p:cNvPr>
          <p:cNvSpPr/>
          <p:nvPr/>
        </p:nvSpPr>
        <p:spPr>
          <a:xfrm>
            <a:off x="6943273" y="1892300"/>
            <a:ext cx="467800" cy="1739900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1925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2479" y="712278"/>
            <a:ext cx="5610834" cy="464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Задача 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Пасмурных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Солнечных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 дня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14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= 17 (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д.)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latin typeface="Times New Roman" panose="02020603050405020304" pitchFamily="18" charset="0"/>
              </a:rPr>
              <a:t>2) 14 + 17 = 31 (д.)</a:t>
            </a: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31 день.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68192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D5AB7E2-78C9-493B-94FD-FD914D60B507}"/>
              </a:ext>
            </a:extLst>
          </p:cNvPr>
          <p:cNvSpPr txBox="1"/>
          <p:nvPr/>
        </p:nvSpPr>
        <p:spPr>
          <a:xfrm>
            <a:off x="5710516" y="788894"/>
            <a:ext cx="6053421" cy="2993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Солнечных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Дождливых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8 дней меньше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19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11 (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д.)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latin typeface="Times New Roman" panose="02020603050405020304" pitchFamily="18" charset="0"/>
              </a:rPr>
              <a:t>2) 19 + 11 = 30 (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д.)</a:t>
            </a:r>
            <a:endParaRPr lang="ru-RU" sz="2400" b="1" i="1" dirty="0">
              <a:latin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30 дней.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3712C1ED-4FF7-4991-974B-5DA9DBED51D4}"/>
              </a:ext>
            </a:extLst>
          </p:cNvPr>
          <p:cNvSpPr/>
          <p:nvPr/>
        </p:nvSpPr>
        <p:spPr>
          <a:xfrm>
            <a:off x="4425827" y="1295400"/>
            <a:ext cx="304799" cy="1206500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="" xmlns:a16="http://schemas.microsoft.com/office/drawing/2014/main" id="{3712C1ED-4FF7-4991-974B-5DA9DBED51D4}"/>
              </a:ext>
            </a:extLst>
          </p:cNvPr>
          <p:cNvSpPr/>
          <p:nvPr/>
        </p:nvSpPr>
        <p:spPr>
          <a:xfrm>
            <a:off x="10204327" y="1282510"/>
            <a:ext cx="304799" cy="1206500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5">
            <a:extLst>
              <a:ext uri="{FF2B5EF4-FFF2-40B4-BE49-F238E27FC236}">
                <a16:creationId xmlns="" xmlns:a16="http://schemas.microsoft.com/office/drawing/2014/main" id="{BB5693D0-92DB-4611-88F8-0AAB269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>
            <a:extLst>
              <a:ext uri="{FF2B5EF4-FFF2-40B4-BE49-F238E27FC236}">
                <a16:creationId xmlns="" xmlns:a16="http://schemas.microsoft.com/office/drawing/2014/main" id="{925433A3-2F1E-43F5-95A7-F4191262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798" name="TextBox 12">
            <a:extLst>
              <a:ext uri="{FF2B5EF4-FFF2-40B4-BE49-F238E27FC236}">
                <a16:creationId xmlns="" xmlns:a16="http://schemas.microsoft.com/office/drawing/2014/main" id="{EE0AAAEF-A7BE-4121-A6F6-07C5733B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endParaRPr lang="ru-RU" altLang="ru-RU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3799" name="TextBox 13">
            <a:extLst>
              <a:ext uri="{FF2B5EF4-FFF2-40B4-BE49-F238E27FC236}">
                <a16:creationId xmlns="" xmlns:a16="http://schemas.microsoft.com/office/drawing/2014/main" id="{FD0609FB-4C80-419A-B63E-09FB2D7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можно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.</a:t>
            </a:r>
          </a:p>
        </p:txBody>
      </p:sp>
      <p:pic>
        <p:nvPicPr>
          <p:cNvPr id="33800" name="Рисунок 9">
            <a:extLst>
              <a:ext uri="{FF2B5EF4-FFF2-40B4-BE49-F238E27FC236}">
                <a16:creationId xmlns="" xmlns:a16="http://schemas.microsoft.com/office/drawing/2014/main" id="{8C4C069B-B738-4CDC-AD87-38F4A65A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765175"/>
            <a:ext cx="2144153" cy="3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2E6B861-120D-46AF-9E53-7F696EE735E8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606170F-3360-4287-89C8-7B6D0432CB2C}"/>
              </a:ext>
            </a:extLst>
          </p:cNvPr>
          <p:cNvSpPr/>
          <p:nvPr/>
        </p:nvSpPr>
        <p:spPr>
          <a:xfrm>
            <a:off x="3200400" y="5244353"/>
            <a:ext cx="6203576" cy="145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основного отличия </a:t>
            </a:r>
            <a:r>
              <a:rPr lang="ru-RU" sz="2400" b="1" i="1" dirty="0">
                <a:solidFill>
                  <a:srgbClr val="FF0000"/>
                </a:solidFill>
              </a:rPr>
              <a:t>составной</a:t>
            </a:r>
            <a:r>
              <a:rPr lang="ru-RU" sz="2400" b="1" i="1" dirty="0">
                <a:solidFill>
                  <a:schemeClr val="tx1"/>
                </a:solidFill>
              </a:rPr>
              <a:t> задачи от </a:t>
            </a:r>
            <a:r>
              <a:rPr lang="ru-RU" sz="2400" b="1" i="1" dirty="0">
                <a:solidFill>
                  <a:srgbClr val="FF0000"/>
                </a:solidFill>
              </a:rPr>
              <a:t>простой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5">
            <a:extLst>
              <a:ext uri="{FF2B5EF4-FFF2-40B4-BE49-F238E27FC236}">
                <a16:creationId xmlns="" xmlns:a16="http://schemas.microsoft.com/office/drawing/2014/main" id="{BB5693D0-92DB-4611-88F8-0AAB269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>
            <a:extLst>
              <a:ext uri="{FF2B5EF4-FFF2-40B4-BE49-F238E27FC236}">
                <a16:creationId xmlns="" xmlns:a16="http://schemas.microsoft.com/office/drawing/2014/main" id="{925433A3-2F1E-43F5-95A7-F4191262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798" name="TextBox 12">
            <a:extLst>
              <a:ext uri="{FF2B5EF4-FFF2-40B4-BE49-F238E27FC236}">
                <a16:creationId xmlns="" xmlns:a16="http://schemas.microsoft.com/office/drawing/2014/main" id="{EE0AAAEF-A7BE-4121-A6F6-07C5733B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endParaRPr lang="ru-RU" altLang="ru-RU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3799" name="TextBox 13">
            <a:extLst>
              <a:ext uri="{FF2B5EF4-FFF2-40B4-BE49-F238E27FC236}">
                <a16:creationId xmlns="" xmlns:a16="http://schemas.microsoft.com/office/drawing/2014/main" id="{FD0609FB-4C80-419A-B63E-09FB2D7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…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…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…</a:t>
            </a:r>
            <a:r>
              <a:rPr lang="ru-RU" altLang="ru-RU" sz="3200" b="1" dirty="0" smtClean="0"/>
              <a:t>, </a:t>
            </a:r>
            <a:endParaRPr lang="ru-RU" altLang="ru-RU" sz="3200" b="1" dirty="0"/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…</a:t>
            </a:r>
            <a:r>
              <a:rPr lang="ru-RU" altLang="ru-RU" sz="3200" b="1" dirty="0" smtClean="0"/>
              <a:t>.</a:t>
            </a:r>
            <a:endParaRPr lang="ru-RU" altLang="ru-RU" sz="3200" b="1" dirty="0"/>
          </a:p>
        </p:txBody>
      </p:sp>
      <p:pic>
        <p:nvPicPr>
          <p:cNvPr id="33800" name="Рисунок 9">
            <a:extLst>
              <a:ext uri="{FF2B5EF4-FFF2-40B4-BE49-F238E27FC236}">
                <a16:creationId xmlns="" xmlns:a16="http://schemas.microsoft.com/office/drawing/2014/main" id="{8C4C069B-B738-4CDC-AD87-38F4A65A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611"/>
            <a:ext cx="2046006" cy="28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2E6B861-120D-46AF-9E53-7F696EE735E8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14FC549-619C-43D8-9810-405DDB1BC23D}"/>
              </a:ext>
            </a:extLst>
          </p:cNvPr>
          <p:cNvSpPr/>
          <p:nvPr/>
        </p:nvSpPr>
        <p:spPr>
          <a:xfrm>
            <a:off x="3020731" y="5244353"/>
            <a:ext cx="7190069" cy="145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основного отличия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составной</a:t>
            </a:r>
            <a:r>
              <a:rPr lang="ru-RU" sz="2400" b="1" i="1" dirty="0">
                <a:solidFill>
                  <a:schemeClr val="tx1"/>
                </a:solidFill>
              </a:rPr>
              <a:t> задачи от </a:t>
            </a:r>
            <a:r>
              <a:rPr lang="ru-RU" sz="2400" b="1" i="1" dirty="0">
                <a:solidFill>
                  <a:srgbClr val="FF0000"/>
                </a:solidFill>
              </a:rPr>
              <a:t>простой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219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schemas.microsoft.com/office/2006/documentManagement/types"/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http://schemas.microsoft.com/sharepoint/v3"/>
    <ds:schemaRef ds:uri="6ee78bd2-4339-4042-adc0-bcc64641998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17193</TotalTime>
  <Words>352</Words>
  <Application>Microsoft Office PowerPoint</Application>
  <PresentationFormat>Произвольный</PresentationFormat>
  <Paragraphs>100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          Использование приёма сравнения при решении двух составных задач, состоящих из двух простых:  1)  первая — на уменьшение числа на несколько единиц  в прямой форме; вторая — на нахождение суммы;  2)  первая — на увеличение числа на несколько единиц  в прямой форме; вторая — на нахождение суммы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274</cp:revision>
  <dcterms:created xsi:type="dcterms:W3CDTF">2022-11-26T19:01:26Z</dcterms:created>
  <dcterms:modified xsi:type="dcterms:W3CDTF">2025-07-31T07:25:11Z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