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63" r:id="rId5"/>
    <p:sldId id="448" r:id="rId6"/>
    <p:sldId id="422" r:id="rId7"/>
    <p:sldId id="446" r:id="rId8"/>
    <p:sldId id="447" r:id="rId9"/>
    <p:sldId id="440" r:id="rId10"/>
    <p:sldId id="375" r:id="rId11"/>
    <p:sldId id="338" r:id="rId12"/>
    <p:sldId id="374" r:id="rId13"/>
    <p:sldId id="445" r:id="rId14"/>
    <p:sldId id="44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5232-5F34-4619-BF45-D2AA6E60628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04294-4B54-4729-B9B3-79CA7B5D1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2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xmlns="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xmlns="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xmlns="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xmlns="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98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3" y="2836398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331322"/>
            <a:ext cx="10829687" cy="2506718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</a:t>
            </a:r>
            <a:r>
              <a:rPr lang="ru-RU" sz="2400" b="1" dirty="0">
                <a:latin typeface="Times New Roman" panose="02020603050405020304" pitchFamily="18" charset="0"/>
              </a:rPr>
              <a:t>двух видов задач: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простой</a:t>
            </a:r>
            <a:r>
              <a:rPr lang="ru-RU" sz="2400" b="1" dirty="0">
                <a:latin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составной</a:t>
            </a:r>
            <a:r>
              <a:rPr lang="ru-RU" sz="2400" b="1" dirty="0">
                <a:latin typeface="Times New Roman" panose="02020603050405020304" pitchFamily="18" charset="0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две простые: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разности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вторая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нахождение суммы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составная, состоящая из двух простых: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первая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разности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вторая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суммы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:a16="http://schemas.microsoft.com/office/drawing/2014/main" xmlns="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:a16="http://schemas.microsoft.com/office/drawing/2014/main" xmlns="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:a16="http://schemas.microsoft.com/office/drawing/2014/main" xmlns="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13">
            <a:extLst>
              <a:ext uri="{FF2B5EF4-FFF2-40B4-BE49-F238E27FC236}">
                <a16:creationId xmlns:a16="http://schemas.microsoft.com/office/drawing/2014/main" xmlns="" id="{FD0609FB-4C80-419A-B63E-09FB2D7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…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altLang="ru-RU" sz="3200" b="1" dirty="0" smtClean="0"/>
              <a:t>, </a:t>
            </a:r>
            <a:endParaRPr lang="ru-RU" altLang="ru-RU" sz="3200" b="1" dirty="0"/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altLang="ru-RU" sz="3200" b="1" dirty="0" smtClean="0"/>
              <a:t>.</a:t>
            </a:r>
            <a:endParaRPr lang="ru-RU" altLang="ru-RU" sz="3200" b="1" dirty="0"/>
          </a:p>
        </p:txBody>
      </p:sp>
      <p:pic>
        <p:nvPicPr>
          <p:cNvPr id="33800" name="Рисунок 9">
            <a:extLst>
              <a:ext uri="{FF2B5EF4-FFF2-40B4-BE49-F238E27FC236}">
                <a16:creationId xmlns:a16="http://schemas.microsoft.com/office/drawing/2014/main" xmlns="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611"/>
            <a:ext cx="2046006" cy="28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4FC549-619C-43D8-9810-405DDB1BC23D}"/>
              </a:ext>
            </a:extLst>
          </p:cNvPr>
          <p:cNvSpPr/>
          <p:nvPr/>
        </p:nvSpPr>
        <p:spPr>
          <a:xfrm>
            <a:off x="3020731" y="5244353"/>
            <a:ext cx="7190069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основного отличия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21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5429447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2554941" y="1772951"/>
            <a:ext cx="78799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sz="3200" b="1" dirty="0"/>
              <a:t> задачу </a:t>
            </a:r>
            <a:r>
              <a:rPr 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а </a:t>
            </a:r>
            <a:r>
              <a:rPr lang="ru-RU" sz="3200" b="1" dirty="0">
                <a:solidFill>
                  <a:srgbClr val="FF0000"/>
                </a:solidFill>
              </a:rPr>
              <a:t>простую</a:t>
            </a:r>
            <a:r>
              <a:rPr lang="ru-RU" sz="3200" b="1" dirty="0"/>
              <a:t> </a:t>
            </a:r>
            <a:r>
              <a:rPr lang="ru-RU" sz="3200" b="1" dirty="0" smtClean="0"/>
              <a:t>— </a:t>
            </a:r>
            <a:r>
              <a:rPr lang="ru-RU" sz="3200" b="1" dirty="0">
                <a:solidFill>
                  <a:srgbClr val="FF0000"/>
                </a:solidFill>
              </a:rPr>
              <a:t>можно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Составная задача решается </a:t>
            </a:r>
            <a:r>
              <a:rPr 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sz="3200" b="1" dirty="0"/>
              <a:t>, </a:t>
            </a:r>
          </a:p>
          <a:p>
            <a:r>
              <a:rPr lang="ru-RU" sz="3200" b="1" dirty="0"/>
              <a:t>а простая </a:t>
            </a:r>
            <a:r>
              <a:rPr lang="ru-RU" sz="3200" b="1" dirty="0" smtClean="0"/>
              <a:t>— </a:t>
            </a:r>
            <a:r>
              <a:rPr 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sz="3200" b="1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B80460-3AB3-4116-B9B1-96AD0B66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506"/>
            <a:ext cx="2070847" cy="2922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854F60-61EB-47D7-A23F-E14591DE68C7}"/>
              </a:ext>
            </a:extLst>
          </p:cNvPr>
          <p:cNvSpPr/>
          <p:nvPr/>
        </p:nvSpPr>
        <p:spPr>
          <a:xfrm>
            <a:off x="2675777" y="304800"/>
            <a:ext cx="7543988" cy="1183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Чем составная задача отличается от простой?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30285D3-51A3-4BAC-911C-F2D1A19C7AA6}"/>
              </a:ext>
            </a:extLst>
          </p:cNvPr>
          <p:cNvSpPr/>
          <p:nvPr/>
        </p:nvSpPr>
        <p:spPr>
          <a:xfrm>
            <a:off x="3236259" y="4948518"/>
            <a:ext cx="6687670" cy="1385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прочитайте и расскажите друг другу основное отличие составной задачи от простой.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28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676835" y="124604"/>
            <a:ext cx="10838330" cy="6129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краткие записи 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задачи.</a:t>
            </a:r>
          </a:p>
          <a:p>
            <a:pPr indent="401955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автобусе было 30 пассажиров, на остановке вышло 12 пассажиров.  Сколько пассажиров осталось в 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 автобусе осталось 18 пассажиров, в него вошло 20 пассажиров. Сколько пассажиров стало в 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автобусе было 30 пассажиров, на остановке вышло 12 пассажиров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вошло 20 пассажиров.  Сколько пассажиров стало в 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01955" eaLnBrk="0" fontAlgn="base" hangingPunct="0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411132" y="5948404"/>
            <a:ext cx="3369737" cy="829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4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371600" y="301128"/>
            <a:ext cx="9251576" cy="473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автобусе было 30 пассажиров, на остановке вышло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пассажиров.  Сколько пассажиров осталось в 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пассажиров.                                      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пассажиров.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пассажиров.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= 18 (п.)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Ответ: осталось 18 пассажиров.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477334" y="5166061"/>
            <a:ext cx="5666666" cy="1390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1.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87906"/>
            <a:ext cx="1898504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89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371600" y="301128"/>
            <a:ext cx="9251576" cy="460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 автобусе осталось 18 пассажиров, в него вошло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пассажиров. Сколько пассажиров стало в 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пассажиров.                                     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Вошло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18 + 20 = 38 (п.)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Ответ: стало 38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477334" y="4637421"/>
            <a:ext cx="5666666" cy="1919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2.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Почему задачи 1 и 2 называются простыми?</a:t>
            </a: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87906"/>
            <a:ext cx="1898504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74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207653" y="301128"/>
            <a:ext cx="9867706" cy="540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Задача 3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автобусе было 30 пассажиров, на остановке вышло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пассажиров и вошло 20 пассажиров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пассажиров стало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автобусе?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пассажиров.                                     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пассажиров и вошло 20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1) 30 - 12 = 18 (п.)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2) 18 + 20 = 38 (п.)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Ответ: стало 38 пассажиров.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" y="4258235"/>
            <a:ext cx="1928057" cy="259976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E31454B-1DDF-4714-A92A-BACD53E349CB}"/>
              </a:ext>
            </a:extLst>
          </p:cNvPr>
          <p:cNvSpPr/>
          <p:nvPr/>
        </p:nvSpPr>
        <p:spPr>
          <a:xfrm>
            <a:off x="3477334" y="5127812"/>
            <a:ext cx="5666666" cy="1605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3.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Почему эта задача называется составной?</a:t>
            </a: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4069975" y="5038165"/>
            <a:ext cx="4724401" cy="132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Задание: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сравните решения трёх задач: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 чем они похожи и чем отличаются?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Как называются эти задачи?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47A17F-DF6E-462A-9DE5-CE55BF356280}"/>
              </a:ext>
            </a:extLst>
          </p:cNvPr>
          <p:cNvSpPr txBox="1"/>
          <p:nvPr/>
        </p:nvSpPr>
        <p:spPr>
          <a:xfrm>
            <a:off x="331694" y="944160"/>
            <a:ext cx="11582400" cy="2463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Задача 1                              Задача 2                               Задача 3                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(п.)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18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(п.)                1) 30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(п.)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Ответ: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18 пассажиров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Ответ: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38 пассажиров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18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= 38 (п.)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Ответ: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38 пассажир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ов.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4DD1F9-2992-4974-A949-86078A63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4087906"/>
            <a:ext cx="2006081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:a16="http://schemas.microsoft.com/office/drawing/2014/main" xmlns="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:a16="http://schemas.microsoft.com/office/drawing/2014/main" xmlns="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:a16="http://schemas.microsoft.com/office/drawing/2014/main" xmlns="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13">
            <a:extLst>
              <a:ext uri="{FF2B5EF4-FFF2-40B4-BE49-F238E27FC236}">
                <a16:creationId xmlns:a16="http://schemas.microsoft.com/office/drawing/2014/main" xmlns="" id="{FD0609FB-4C80-419A-B63E-09FB2D7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33800" name="Рисунок 9">
            <a:extLst>
              <a:ext uri="{FF2B5EF4-FFF2-40B4-BE49-F238E27FC236}">
                <a16:creationId xmlns:a16="http://schemas.microsoft.com/office/drawing/2014/main" xmlns="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765175"/>
            <a:ext cx="2144153" cy="3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06170F-3360-4287-89C8-7B6D0432CB2C}"/>
              </a:ext>
            </a:extLst>
          </p:cNvPr>
          <p:cNvSpPr/>
          <p:nvPr/>
        </p:nvSpPr>
        <p:spPr>
          <a:xfrm>
            <a:off x="3200400" y="5244353"/>
            <a:ext cx="6203576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основного отличия </a:t>
            </a:r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elements/1.1/"/>
    <ds:schemaRef ds:uri="6ee78bd2-4339-4042-adc0-bcc64641998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2547570a-e5f4-4946-a4c3-82580e42479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18562</TotalTime>
  <Words>453</Words>
  <Application>Microsoft Office PowerPoint</Application>
  <PresentationFormat>Произвольный</PresentationFormat>
  <Paragraphs>111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        Использование приёма сравнения при решении двух видов задач:  простой и составной: 1)  две простые: первая — на нахождение разности;  вторая — на нахождение суммы;  2)  составная, состоящая из двух простых:  первая — на нахождение разности;  вторая — на нахождение суммы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291</cp:revision>
  <dcterms:created xsi:type="dcterms:W3CDTF">2022-11-26T19:01:26Z</dcterms:created>
  <dcterms:modified xsi:type="dcterms:W3CDTF">2025-07-31T07:24:57Z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