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9" r:id="rId4"/>
  </p:sldMasterIdLst>
  <p:notesMasterIdLst>
    <p:notesMasterId r:id="rId16"/>
  </p:notesMasterIdLst>
  <p:handoutMasterIdLst>
    <p:handoutMasterId r:id="rId17"/>
  </p:handoutMasterIdLst>
  <p:sldIdLst>
    <p:sldId id="263" r:id="rId5"/>
    <p:sldId id="308" r:id="rId6"/>
    <p:sldId id="422" r:id="rId7"/>
    <p:sldId id="446" r:id="rId8"/>
    <p:sldId id="447" r:id="rId9"/>
    <p:sldId id="440" r:id="rId10"/>
    <p:sldId id="375" r:id="rId11"/>
    <p:sldId id="338" r:id="rId12"/>
    <p:sldId id="374" r:id="rId13"/>
    <p:sldId id="445" r:id="rId14"/>
    <p:sldId id="32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F5232-5F34-4619-BF45-D2AA6E606282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04294-4B54-4729-B9B3-79CA7B5D1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2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>
            <a:extLst>
              <a:ext uri="{FF2B5EF4-FFF2-40B4-BE49-F238E27FC236}">
                <a16:creationId xmlns:a16="http://schemas.microsoft.com/office/drawing/2014/main" xmlns="" id="{E9DCEC9B-22AB-4E17-94BD-B87E8C73D0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>
            <a:extLst>
              <a:ext uri="{FF2B5EF4-FFF2-40B4-BE49-F238E27FC236}">
                <a16:creationId xmlns:a16="http://schemas.microsoft.com/office/drawing/2014/main" xmlns="" id="{FA1A37B8-33A0-4D5A-907D-AC020DF927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7108" name="Номер слайда 3">
            <a:extLst>
              <a:ext uri="{FF2B5EF4-FFF2-40B4-BE49-F238E27FC236}">
                <a16:creationId xmlns:a16="http://schemas.microsoft.com/office/drawing/2014/main" xmlns="" id="{5A3B77B9-DA28-4493-9AA2-51F38A32A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EA6DE6-A7E7-497B-B041-EC5F96BA8DFF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>
            <a:extLst>
              <a:ext uri="{FF2B5EF4-FFF2-40B4-BE49-F238E27FC236}">
                <a16:creationId xmlns:a16="http://schemas.microsoft.com/office/drawing/2014/main" xmlns="" id="{5F505C35-19C6-424C-9D49-CF5CB3F780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>
            <a:extLst>
              <a:ext uri="{FF2B5EF4-FFF2-40B4-BE49-F238E27FC236}">
                <a16:creationId xmlns:a16="http://schemas.microsoft.com/office/drawing/2014/main" xmlns="" id="{34140022-1B34-4F9F-B12E-034C20CCD7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4516" name="Номер слайда 3">
            <a:extLst>
              <a:ext uri="{FF2B5EF4-FFF2-40B4-BE49-F238E27FC236}">
                <a16:creationId xmlns:a16="http://schemas.microsoft.com/office/drawing/2014/main" xmlns="" id="{0DF184CF-D50D-465A-A62E-2E15A75C1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1D0970-811F-4DFA-B925-5EDF8A171830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12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>
            <a:extLst>
              <a:ext uri="{FF2B5EF4-FFF2-40B4-BE49-F238E27FC236}">
                <a16:creationId xmlns:a16="http://schemas.microsoft.com/office/drawing/2014/main" xmlns="" id="{5F505C35-19C6-424C-9D49-CF5CB3F780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>
            <a:extLst>
              <a:ext uri="{FF2B5EF4-FFF2-40B4-BE49-F238E27FC236}">
                <a16:creationId xmlns:a16="http://schemas.microsoft.com/office/drawing/2014/main" xmlns="" id="{34140022-1B34-4F9F-B12E-034C20CCD7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4516" name="Номер слайда 3">
            <a:extLst>
              <a:ext uri="{FF2B5EF4-FFF2-40B4-BE49-F238E27FC236}">
                <a16:creationId xmlns:a16="http://schemas.microsoft.com/office/drawing/2014/main" xmlns="" id="{0DF184CF-D50D-465A-A62E-2E15A75C1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1D0970-811F-4DFA-B925-5EDF8A171830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298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hyperlink" Target="https://flomaster.club/43917-zarjadka-dlja-detej-risunok.html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Шилова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3" y="2836398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57" y="7744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362" y="7744"/>
            <a:ext cx="10829687" cy="3221800"/>
          </a:xfrm>
        </p:spPr>
        <p:txBody>
          <a:bodyPr anchor="b"/>
          <a:lstStyle/>
          <a:p>
            <a:pPr marL="457200" indent="457200" eaLnBrk="0" fontAlgn="base" hangingPunct="0"/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при решении </a:t>
            </a:r>
            <a:r>
              <a:rPr lang="ru-RU" sz="2400" b="1" dirty="0">
                <a:latin typeface="Times New Roman" panose="02020603050405020304" pitchFamily="18" charset="0"/>
              </a:rPr>
              <a:t>двух видов задач: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простой</a:t>
            </a:r>
            <a:r>
              <a:rPr lang="ru-RU" sz="2400" b="1" dirty="0">
                <a:latin typeface="Times New Roman" panose="02020603050405020304" pitchFamily="18" charset="0"/>
              </a:rPr>
              <a:t> 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составной</a:t>
            </a:r>
            <a:r>
              <a:rPr lang="ru-RU" sz="2400" b="1" dirty="0">
                <a:latin typeface="Times New Roman" panose="02020603050405020304" pitchFamily="18" charset="0"/>
              </a:rPr>
              <a:t>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 две простые: </a:t>
            </a:r>
            <a:r>
              <a:rPr lang="ru-RU" sz="2400" b="1" dirty="0">
                <a:latin typeface="Times New Roman" panose="02020603050405020304" pitchFamily="18" charset="0"/>
              </a:rPr>
              <a:t>первая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нахождение суммы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</a:rPr>
              <a:t>вторая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нахождение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разности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 составная, состоящая из двух простых: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</a:rPr>
              <a:t>первая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нахождение суммы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</a:rPr>
              <a:t>вторая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нахождение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разности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Рисунок 5">
            <a:extLst>
              <a:ext uri="{FF2B5EF4-FFF2-40B4-BE49-F238E27FC236}">
                <a16:creationId xmlns:a16="http://schemas.microsoft.com/office/drawing/2014/main" xmlns="" id="{BB5693D0-92DB-4611-88F8-0AAB2695A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10">
            <a:extLst>
              <a:ext uri="{FF2B5EF4-FFF2-40B4-BE49-F238E27FC236}">
                <a16:creationId xmlns:a16="http://schemas.microsoft.com/office/drawing/2014/main" xmlns="" id="{925433A3-2F1E-43F5-95A7-F4191262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0638" y="590073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3798" name="TextBox 12">
            <a:extLst>
              <a:ext uri="{FF2B5EF4-FFF2-40B4-BE49-F238E27FC236}">
                <a16:creationId xmlns:a16="http://schemas.microsoft.com/office/drawing/2014/main" xmlns="" id="{EE0AAAEF-A7BE-4121-A6F6-07C5733B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1089025"/>
            <a:ext cx="10733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FF0000"/>
                </a:solidFill>
                <a:cs typeface="Calibri" panose="020F0502020204030204" pitchFamily="34" charset="0"/>
              </a:rPr>
              <a:t>  </a:t>
            </a:r>
            <a:endParaRPr lang="ru-RU" altLang="ru-RU" sz="36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pic>
        <p:nvPicPr>
          <p:cNvPr id="33800" name="Рисунок 9">
            <a:extLst>
              <a:ext uri="{FF2B5EF4-FFF2-40B4-BE49-F238E27FC236}">
                <a16:creationId xmlns:a16="http://schemas.microsoft.com/office/drawing/2014/main" xmlns="" id="{8C4C069B-B738-4CDC-AD87-38F4A65A6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8611"/>
            <a:ext cx="2046006" cy="289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2E6B861-120D-46AF-9E53-7F696EE735E8}"/>
              </a:ext>
            </a:extLst>
          </p:cNvPr>
          <p:cNvSpPr/>
          <p:nvPr/>
        </p:nvSpPr>
        <p:spPr>
          <a:xfrm>
            <a:off x="2420470" y="367553"/>
            <a:ext cx="7718611" cy="10445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14FC549-619C-43D8-9810-405DDB1BC23D}"/>
              </a:ext>
            </a:extLst>
          </p:cNvPr>
          <p:cNvSpPr/>
          <p:nvPr/>
        </p:nvSpPr>
        <p:spPr>
          <a:xfrm>
            <a:off x="3020731" y="5244353"/>
            <a:ext cx="7190069" cy="14555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основного отличия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простой</a:t>
            </a:r>
            <a:r>
              <a:rPr lang="ru-RU" sz="2400" b="1" i="1" dirty="0">
                <a:solidFill>
                  <a:schemeClr val="tx1"/>
                </a:solidFill>
              </a:rPr>
              <a:t> задачи от </a:t>
            </a:r>
            <a:r>
              <a:rPr lang="ru-RU" sz="2400" b="1" i="1" dirty="0">
                <a:solidFill>
                  <a:srgbClr val="FF0000"/>
                </a:solidFill>
              </a:rPr>
              <a:t>составной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xmlns="" id="{E908D64F-C143-4C95-839B-16A5D0A3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528" y="1980614"/>
            <a:ext cx="52264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FF0000"/>
                </a:solidFill>
              </a:rPr>
              <a:t>Простую</a:t>
            </a:r>
            <a:r>
              <a:rPr lang="ru-RU" altLang="ru-RU" sz="3200" b="1" dirty="0"/>
              <a:t> задачу </a:t>
            </a:r>
            <a:r>
              <a:rPr lang="ru-RU" altLang="ru-RU" sz="3200" b="1" dirty="0">
                <a:solidFill>
                  <a:srgbClr val="FF0000"/>
                </a:solidFill>
              </a:rPr>
              <a:t>…</a:t>
            </a:r>
            <a:r>
              <a:rPr lang="ru-RU" altLang="ru-RU" sz="3200" b="1" dirty="0"/>
              <a:t>,</a:t>
            </a:r>
          </a:p>
          <a:p>
            <a:r>
              <a:rPr lang="ru-RU" altLang="ru-RU" sz="3200" b="1" dirty="0"/>
              <a:t>а </a:t>
            </a:r>
            <a:r>
              <a:rPr lang="ru-RU" altLang="ru-RU" sz="3200" b="1" dirty="0">
                <a:solidFill>
                  <a:srgbClr val="FF0000"/>
                </a:solidFill>
              </a:rPr>
              <a:t>составную</a:t>
            </a:r>
            <a:r>
              <a:rPr lang="ru-RU" altLang="ru-RU" sz="3200" b="1" dirty="0"/>
              <a:t>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…</a:t>
            </a:r>
            <a:r>
              <a:rPr lang="ru-RU" altLang="ru-RU" sz="3200" b="1" dirty="0"/>
              <a:t>.</a:t>
            </a:r>
          </a:p>
          <a:p>
            <a:r>
              <a:rPr lang="ru-RU" altLang="ru-RU" sz="3200" b="1" dirty="0"/>
              <a:t>Простая задача решается </a:t>
            </a:r>
            <a:r>
              <a:rPr lang="ru-RU" altLang="ru-RU" sz="3200" b="1" dirty="0">
                <a:solidFill>
                  <a:srgbClr val="FF0000"/>
                </a:solidFill>
              </a:rPr>
              <a:t>…</a:t>
            </a:r>
            <a:r>
              <a:rPr lang="ru-RU" altLang="ru-RU" sz="3200" b="1" dirty="0"/>
              <a:t>, </a:t>
            </a:r>
          </a:p>
          <a:p>
            <a:r>
              <a:rPr lang="ru-RU" altLang="ru-RU" sz="3200" b="1" dirty="0"/>
              <a:t>а составная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…</a:t>
            </a:r>
            <a:r>
              <a:rPr lang="ru-RU" alt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2194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876016" y="1449199"/>
            <a:ext cx="841193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Возникали </a:t>
            </a:r>
            <a:r>
              <a:rPr lang="ru-RU" sz="2400" b="1" dirty="0" smtClean="0"/>
              <a:t>ли у </a:t>
            </a:r>
            <a:r>
              <a:rPr lang="ru-RU" sz="2400" b="1" dirty="0"/>
              <a:t>вас трудности при составлении краткой записи и решении задач?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3762644" y="3015053"/>
            <a:ext cx="6638677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</a:t>
            </a:r>
            <a:r>
              <a:rPr lang="ru-RU" sz="2400" b="1" dirty="0" smtClean="0"/>
              <a:t>ли вам </a:t>
            </a:r>
            <a:r>
              <a:rPr lang="ru-RU" sz="2400" b="1" dirty="0"/>
              <a:t>вместе проверять правильность составления краткой записи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3762644" y="4637419"/>
            <a:ext cx="6638677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все затруднения, которые возникали при составлении краткой записи и решении задач?</a:t>
            </a:r>
          </a:p>
        </p:txBody>
      </p:sp>
    </p:spTree>
    <p:extLst>
      <p:ext uri="{BB962C8B-B14F-4D97-AF65-F5344CB8AC3E}">
        <p14:creationId xmlns:p14="http://schemas.microsoft.com/office/powerpoint/2010/main" val="249246326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>
            <a:extLst>
              <a:ext uri="{FF2B5EF4-FFF2-40B4-BE49-F238E27FC236}">
                <a16:creationId xmlns:a16="http://schemas.microsoft.com/office/drawing/2014/main" xmlns="" id="{F5D30AA4-2FBE-4295-ACF0-C5B82A40BC9A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863600" y="989012"/>
            <a:ext cx="102257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cs typeface="Calibri" panose="020F0502020204030204" pitchFamily="34" charset="0"/>
              </a:rPr>
              <a:t>   </a:t>
            </a:r>
            <a:endParaRPr lang="ru-RU" altLang="ru-RU" sz="2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pic>
        <p:nvPicPr>
          <p:cNvPr id="16387" name="Рисунок 5">
            <a:extLst>
              <a:ext uri="{FF2B5EF4-FFF2-40B4-BE49-F238E27FC236}">
                <a16:creationId xmlns:a16="http://schemas.microsoft.com/office/drawing/2014/main" xmlns="" id="{24CCFB2B-F613-48D3-80D6-DF2840315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0">
            <a:extLst>
              <a:ext uri="{FF2B5EF4-FFF2-40B4-BE49-F238E27FC236}">
                <a16:creationId xmlns:a16="http://schemas.microsoft.com/office/drawing/2014/main" xmlns="" id="{03479190-20E4-4EBB-9236-CECCC2B9C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0638" y="59007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4E1588E-5DA0-40D6-99DC-F91F316D7A09}"/>
              </a:ext>
            </a:extLst>
          </p:cNvPr>
          <p:cNvSpPr/>
          <p:nvPr/>
        </p:nvSpPr>
        <p:spPr>
          <a:xfrm>
            <a:off x="3236259" y="4507606"/>
            <a:ext cx="5469859" cy="1826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 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прочитайте и расскажите друг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другу основное </a:t>
            </a:r>
            <a:r>
              <a:rPr lang="ru-RU" sz="2400" b="1" i="1" dirty="0">
                <a:solidFill>
                  <a:schemeClr val="tx1"/>
                </a:solidFill>
              </a:rPr>
              <a:t>отличие простой задачи от составной. 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16391" name="TextBox 13">
            <a:extLst>
              <a:ext uri="{FF2B5EF4-FFF2-40B4-BE49-F238E27FC236}">
                <a16:creationId xmlns:a16="http://schemas.microsoft.com/office/drawing/2014/main" xmlns="" id="{1DD15581-3630-437E-ADDB-8B67E901E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1783976"/>
            <a:ext cx="7862700" cy="205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FF0000"/>
                </a:solidFill>
              </a:rPr>
              <a:t>Простую</a:t>
            </a:r>
            <a:r>
              <a:rPr lang="ru-RU" altLang="ru-RU" sz="3200" b="1" dirty="0"/>
              <a:t> задачу </a:t>
            </a:r>
            <a:r>
              <a:rPr lang="ru-RU" altLang="ru-RU" sz="3200" b="1" dirty="0">
                <a:solidFill>
                  <a:srgbClr val="FF0000"/>
                </a:solidFill>
              </a:rPr>
              <a:t>можно решить сразу</a:t>
            </a:r>
            <a:r>
              <a:rPr lang="ru-RU" altLang="ru-RU" sz="3200" b="1" dirty="0"/>
              <a:t>,</a:t>
            </a:r>
          </a:p>
          <a:p>
            <a:r>
              <a:rPr lang="ru-RU" altLang="ru-RU" sz="3200" b="1" dirty="0"/>
              <a:t>а </a:t>
            </a:r>
            <a:r>
              <a:rPr lang="ru-RU" altLang="ru-RU" sz="3200" b="1" dirty="0">
                <a:solidFill>
                  <a:srgbClr val="FF0000"/>
                </a:solidFill>
              </a:rPr>
              <a:t>составную</a:t>
            </a:r>
            <a:r>
              <a:rPr lang="ru-RU" altLang="ru-RU" sz="3200" b="1" dirty="0"/>
              <a:t>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нельзя</a:t>
            </a:r>
            <a:r>
              <a:rPr lang="ru-RU" altLang="ru-RU" sz="3200" b="1" dirty="0"/>
              <a:t>.</a:t>
            </a:r>
          </a:p>
          <a:p>
            <a:r>
              <a:rPr lang="ru-RU" altLang="ru-RU" sz="3200" b="1" dirty="0"/>
              <a:t>Простая задача решается </a:t>
            </a:r>
            <a:r>
              <a:rPr lang="ru-RU" altLang="ru-RU" sz="3200" b="1" dirty="0">
                <a:solidFill>
                  <a:srgbClr val="FF0000"/>
                </a:solidFill>
              </a:rPr>
              <a:t>в одно действие</a:t>
            </a:r>
            <a:r>
              <a:rPr lang="ru-RU" altLang="ru-RU" sz="3200" b="1" dirty="0"/>
              <a:t>, </a:t>
            </a:r>
          </a:p>
          <a:p>
            <a:r>
              <a:rPr lang="ru-RU" altLang="ru-RU" sz="3200" b="1" dirty="0"/>
              <a:t>а составная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в два действия</a:t>
            </a:r>
            <a:r>
              <a:rPr lang="ru-RU" altLang="ru-RU" sz="3200" b="1" dirty="0"/>
              <a:t>.</a:t>
            </a:r>
          </a:p>
        </p:txBody>
      </p:sp>
      <p:pic>
        <p:nvPicPr>
          <p:cNvPr id="16392" name="Рисунок 9">
            <a:extLst>
              <a:ext uri="{FF2B5EF4-FFF2-40B4-BE49-F238E27FC236}">
                <a16:creationId xmlns:a16="http://schemas.microsoft.com/office/drawing/2014/main" xmlns="" id="{D4D4FEA7-7F6A-45EB-9C88-94774C7C2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3" y="3835400"/>
            <a:ext cx="1986429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4ADB043-04D1-44B1-A166-C40BFD9A249D}"/>
              </a:ext>
            </a:extLst>
          </p:cNvPr>
          <p:cNvSpPr/>
          <p:nvPr/>
        </p:nvSpPr>
        <p:spPr>
          <a:xfrm>
            <a:off x="2482850" y="485775"/>
            <a:ext cx="7638304" cy="1011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Повторите!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Чем простая задача отличается от составной?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676835" y="124604"/>
            <a:ext cx="10838330" cy="5730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краткие записи и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решите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задачи.</a:t>
            </a:r>
          </a:p>
          <a:p>
            <a:pPr indent="401955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Вариант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 к празднику испекла 40 пирожков с капустой и 30 пирожков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яблоками. Сколько пирожков испекла бабушка?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 к празднику испекла 70 пирожков. Гости съели 50 пирожков.  Сколько пирожков осталось?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 к празднику испекла 40 пирожков с капустой и 30 пирожков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яблоками. Гости съели 50 пирожков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Сколько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пирожков осталось?</a:t>
            </a:r>
            <a:endParaRPr lang="ru-RU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4634753" y="5948404"/>
            <a:ext cx="2922494" cy="829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</a:t>
            </a:r>
            <a:r>
              <a:rPr lang="ru-RU" sz="20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запишите </a:t>
            </a:r>
            <a:r>
              <a:rPr lang="ru-RU" sz="2000" b="1" i="1" dirty="0">
                <a:solidFill>
                  <a:schemeClr val="tx1"/>
                </a:solidFill>
              </a:rPr>
              <a:t>в тетради.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1371600" y="301128"/>
            <a:ext cx="9251576" cy="382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1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празднику испекла 40 пирожков с капустой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пирожков с яблоками. Сколько пирожков испекла бабушка?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капустой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пирожков.</a:t>
            </a:r>
          </a:p>
          <a:p>
            <a:pPr marL="586105" algn="just">
              <a:lnSpc>
                <a:spcPct val="107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? пирожков.</a:t>
            </a:r>
          </a:p>
          <a:p>
            <a:pPr marL="586105" algn="just">
              <a:lnSpc>
                <a:spcPct val="107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яблоками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пирожков.</a:t>
            </a:r>
          </a:p>
          <a:p>
            <a:pPr marL="586105" algn="just">
              <a:lnSpc>
                <a:spcPct val="107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+ 30 = 70 (п.)</a:t>
            </a:r>
          </a:p>
          <a:p>
            <a:pPr marL="586105" algn="just">
              <a:lnSpc>
                <a:spcPct val="107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70 пирожков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707601" y="4876801"/>
            <a:ext cx="6776799" cy="1680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 1.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называется эта задача?</a:t>
            </a:r>
          </a:p>
          <a:p>
            <a:pPr algn="ctr"/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BB557F8-C6CF-42A7-873E-AF739219A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087906"/>
            <a:ext cx="1898504" cy="2770093"/>
          </a:xfrm>
          <a:prstGeom prst="rect">
            <a:avLst/>
          </a:prstGeom>
        </p:spPr>
      </p:pic>
      <p:sp>
        <p:nvSpPr>
          <p:cNvPr id="23" name="Правая фигурная скобка 22">
            <a:extLst>
              <a:ext uri="{FF2B5EF4-FFF2-40B4-BE49-F238E27FC236}">
                <a16:creationId xmlns:a16="http://schemas.microsoft.com/office/drawing/2014/main" xmlns="" id="{ACD0A9F9-F86B-483A-BF4F-7CC4230DF664}"/>
              </a:ext>
            </a:extLst>
          </p:cNvPr>
          <p:cNvSpPr/>
          <p:nvPr/>
        </p:nvSpPr>
        <p:spPr>
          <a:xfrm>
            <a:off x="5997388" y="2271275"/>
            <a:ext cx="266831" cy="842682"/>
          </a:xfrm>
          <a:prstGeom prst="rightBrace">
            <a:avLst>
              <a:gd name="adj1" fmla="val 0"/>
              <a:gd name="adj2" fmla="val 50000"/>
            </a:avLst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7892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1470212" y="301128"/>
            <a:ext cx="9251576" cy="382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2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Бабушка к празднику испекла 70 пирожков. Гости съели 50 пирожков.  Сколько пирожков осталось?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пирожков.                                                    </a:t>
            </a:r>
          </a:p>
          <a:p>
            <a:pPr marL="586105" algn="just">
              <a:lnSpc>
                <a:spcPct val="107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Съели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пирожков.</a:t>
            </a:r>
          </a:p>
          <a:p>
            <a:pPr marL="586105" algn="just">
              <a:lnSpc>
                <a:spcPct val="107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пирожков.</a:t>
            </a:r>
          </a:p>
          <a:p>
            <a:pPr marL="586105" algn="just">
              <a:lnSpc>
                <a:spcPct val="107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= 20 (п.)</a:t>
            </a:r>
          </a:p>
          <a:p>
            <a:pPr marL="586105" algn="just">
              <a:lnSpc>
                <a:spcPct val="107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20 пирожков.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692292" y="4637421"/>
            <a:ext cx="6807416" cy="1919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 2.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называется эта задача?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Почему задачи 1 и 2 называются простыми?</a:t>
            </a:r>
          </a:p>
          <a:p>
            <a:pPr algn="ctr"/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BB557F8-C6CF-42A7-873E-AF739219A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087906"/>
            <a:ext cx="1898504" cy="27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9740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1207652" y="301128"/>
            <a:ext cx="9962371" cy="4613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07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Задача 3             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 к празднику испекла 40 пирожков с капустой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пирожков с яблоками. Гости съели 50 пирожков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Сколько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пирожков осталось?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пирожков с капустой и 30 с яблоками.                                                    </a:t>
            </a:r>
          </a:p>
          <a:p>
            <a:pPr marL="586105" algn="just">
              <a:lnSpc>
                <a:spcPct val="107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Съели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пирожков.</a:t>
            </a:r>
          </a:p>
          <a:p>
            <a:pPr marL="586105" algn="just">
              <a:lnSpc>
                <a:spcPct val="107000"/>
              </a:lnSpc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пирожков.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40 + 30 = 70 (п.)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2) 70 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 = 20 (п.)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Ответ: осталось 20 пирожков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BB557F8-C6CF-42A7-873E-AF739219A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087906"/>
            <a:ext cx="1898504" cy="277009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E31454B-1DDF-4714-A92A-BACD53E349CB}"/>
              </a:ext>
            </a:extLst>
          </p:cNvPr>
          <p:cNvSpPr/>
          <p:nvPr/>
        </p:nvSpPr>
        <p:spPr>
          <a:xfrm>
            <a:off x="3477334" y="5127812"/>
            <a:ext cx="5666666" cy="1605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Задание: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 3.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Как называется эта задача?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Почему эта задача называется составной?</a:t>
            </a:r>
          </a:p>
          <a:p>
            <a:pPr algn="ctr"/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798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1102659" y="324348"/>
            <a:ext cx="10218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3362138" y="4660900"/>
            <a:ext cx="5467725" cy="17016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сравните решения трёх задач: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чем они похожи и чем отличаются?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называются эти задачи?</a:t>
            </a: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47A17F-DF6E-462A-9DE5-CE55BF356280}"/>
              </a:ext>
            </a:extLst>
          </p:cNvPr>
          <p:cNvSpPr txBox="1"/>
          <p:nvPr/>
        </p:nvSpPr>
        <p:spPr>
          <a:xfrm>
            <a:off x="463753" y="1600734"/>
            <a:ext cx="3059141" cy="2141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+ 30 = 70 (п.)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 было </a:t>
            </a:r>
            <a:b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пирожков.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14DD1F9-2992-4974-A949-86078A632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4087906"/>
            <a:ext cx="2006081" cy="27700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47A17F-DF6E-462A-9DE5-CE55BF356280}"/>
              </a:ext>
            </a:extLst>
          </p:cNvPr>
          <p:cNvSpPr txBox="1"/>
          <p:nvPr/>
        </p:nvSpPr>
        <p:spPr>
          <a:xfrm>
            <a:off x="3986647" y="1600734"/>
            <a:ext cx="3638924" cy="2141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– 50 = 20 (п.)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осталось </a:t>
            </a:r>
            <a:b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пирожков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D47A17F-DF6E-462A-9DE5-CE55BF356280}"/>
              </a:ext>
            </a:extLst>
          </p:cNvPr>
          <p:cNvSpPr txBox="1"/>
          <p:nvPr/>
        </p:nvSpPr>
        <p:spPr>
          <a:xfrm>
            <a:off x="8089324" y="1600734"/>
            <a:ext cx="3638924" cy="2705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3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40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+ 30 = 70 (п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7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– 50 = 20 (п.)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осталось </a:t>
            </a:r>
            <a:b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пирожков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946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1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Рисунок 5">
            <a:extLst>
              <a:ext uri="{FF2B5EF4-FFF2-40B4-BE49-F238E27FC236}">
                <a16:creationId xmlns:a16="http://schemas.microsoft.com/office/drawing/2014/main" xmlns="" id="{BB5693D0-92DB-4611-88F8-0AAB2695A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10">
            <a:extLst>
              <a:ext uri="{FF2B5EF4-FFF2-40B4-BE49-F238E27FC236}">
                <a16:creationId xmlns:a16="http://schemas.microsoft.com/office/drawing/2014/main" xmlns="" id="{925433A3-2F1E-43F5-95A7-F4191262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0638" y="59007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3798" name="TextBox 12">
            <a:extLst>
              <a:ext uri="{FF2B5EF4-FFF2-40B4-BE49-F238E27FC236}">
                <a16:creationId xmlns:a16="http://schemas.microsoft.com/office/drawing/2014/main" xmlns="" id="{EE0AAAEF-A7BE-4121-A6F6-07C5733B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1089025"/>
            <a:ext cx="10733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FF0000"/>
                </a:solidFill>
                <a:cs typeface="Calibri" panose="020F0502020204030204" pitchFamily="34" charset="0"/>
              </a:rPr>
              <a:t>  </a:t>
            </a:r>
            <a:endParaRPr lang="ru-RU" altLang="ru-RU" sz="36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pic>
        <p:nvPicPr>
          <p:cNvPr id="33800" name="Рисунок 9">
            <a:extLst>
              <a:ext uri="{FF2B5EF4-FFF2-40B4-BE49-F238E27FC236}">
                <a16:creationId xmlns:a16="http://schemas.microsoft.com/office/drawing/2014/main" xmlns="" id="{8C4C069B-B738-4CDC-AD87-38F4A65A6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3765175"/>
            <a:ext cx="2144153" cy="30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2E6B861-120D-46AF-9E53-7F696EE735E8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606170F-3360-4287-89C8-7B6D0432CB2C}"/>
              </a:ext>
            </a:extLst>
          </p:cNvPr>
          <p:cNvSpPr/>
          <p:nvPr/>
        </p:nvSpPr>
        <p:spPr>
          <a:xfrm>
            <a:off x="3200400" y="5244353"/>
            <a:ext cx="6203576" cy="14555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у </a:t>
            </a:r>
            <a:r>
              <a:rPr lang="ru-RU" sz="2400" b="1" i="1" dirty="0">
                <a:solidFill>
                  <a:schemeClr val="tx1"/>
                </a:solidFill>
              </a:rPr>
              <a:t>себя знание основного отличия </a:t>
            </a:r>
            <a:r>
              <a:rPr lang="ru-RU" sz="2400" b="1" i="1" dirty="0">
                <a:solidFill>
                  <a:srgbClr val="FF0000"/>
                </a:solidFill>
              </a:rPr>
              <a:t>простой</a:t>
            </a:r>
            <a:r>
              <a:rPr lang="ru-RU" sz="2400" b="1" i="1" dirty="0">
                <a:solidFill>
                  <a:schemeClr val="tx1"/>
                </a:solidFill>
              </a:rPr>
              <a:t> задачи от </a:t>
            </a:r>
            <a:r>
              <a:rPr lang="ru-RU" sz="2400" b="1" i="1" dirty="0">
                <a:solidFill>
                  <a:srgbClr val="FF0000"/>
                </a:solidFill>
              </a:rPr>
              <a:t>составной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xmlns="" id="{8A438F61-5287-4EF7-8171-E6B720754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1783976"/>
            <a:ext cx="7862700" cy="205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FF0000"/>
                </a:solidFill>
              </a:rPr>
              <a:t>Простую</a:t>
            </a:r>
            <a:r>
              <a:rPr lang="ru-RU" altLang="ru-RU" sz="3200" b="1" dirty="0"/>
              <a:t> задачу </a:t>
            </a:r>
            <a:r>
              <a:rPr lang="ru-RU" altLang="ru-RU" sz="3200" b="1" dirty="0">
                <a:solidFill>
                  <a:srgbClr val="FF0000"/>
                </a:solidFill>
              </a:rPr>
              <a:t>можно решить сразу</a:t>
            </a:r>
            <a:r>
              <a:rPr lang="ru-RU" altLang="ru-RU" sz="3200" b="1" dirty="0"/>
              <a:t>,</a:t>
            </a:r>
          </a:p>
          <a:p>
            <a:r>
              <a:rPr lang="ru-RU" altLang="ru-RU" sz="3200" b="1" dirty="0"/>
              <a:t>а </a:t>
            </a:r>
            <a:r>
              <a:rPr lang="ru-RU" altLang="ru-RU" sz="3200" b="1" dirty="0">
                <a:solidFill>
                  <a:srgbClr val="FF0000"/>
                </a:solidFill>
              </a:rPr>
              <a:t>составную</a:t>
            </a:r>
            <a:r>
              <a:rPr lang="ru-RU" altLang="ru-RU" sz="3200" b="1" dirty="0"/>
              <a:t>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нельзя</a:t>
            </a:r>
            <a:r>
              <a:rPr lang="ru-RU" altLang="ru-RU" sz="3200" b="1" dirty="0"/>
              <a:t>.</a:t>
            </a:r>
          </a:p>
          <a:p>
            <a:r>
              <a:rPr lang="ru-RU" altLang="ru-RU" sz="3200" b="1" dirty="0"/>
              <a:t>Простая задача решается </a:t>
            </a:r>
            <a:r>
              <a:rPr lang="ru-RU" altLang="ru-RU" sz="3200" b="1" dirty="0">
                <a:solidFill>
                  <a:srgbClr val="FF0000"/>
                </a:solidFill>
              </a:rPr>
              <a:t>в одно действие</a:t>
            </a:r>
            <a:r>
              <a:rPr lang="ru-RU" altLang="ru-RU" sz="3200" b="1" dirty="0"/>
              <a:t>, </a:t>
            </a:r>
          </a:p>
          <a:p>
            <a:r>
              <a:rPr lang="ru-RU" altLang="ru-RU" sz="3200" b="1" dirty="0"/>
              <a:t>а составная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в два действия</a:t>
            </a:r>
            <a:r>
              <a:rPr lang="ru-RU" altLang="ru-RU" sz="3200" b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purl.org/dc/dcmitype/"/>
    <ds:schemaRef ds:uri="http://schemas.microsoft.com/sharepoint/v3"/>
    <ds:schemaRef ds:uri="6ee78bd2-4339-4042-adc0-bcc646419980"/>
    <ds:schemaRef ds:uri="http://schemas.microsoft.com/office/2006/metadata/properties"/>
    <ds:schemaRef ds:uri="http://schemas.microsoft.com/office/infopath/2007/PartnerControls"/>
    <ds:schemaRef ds:uri="http://purl.org/dc/terms/"/>
    <ds:schemaRef ds:uri="2547570a-e5f4-4946-a4c3-82580e42479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18560</TotalTime>
  <Words>376</Words>
  <Application>Microsoft Office PowerPoint</Application>
  <PresentationFormat>Произвольный</PresentationFormat>
  <Paragraphs>120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          Использование приёма сравнения при решении двух видов задач:  простой и составной: 1)  две простые: первая — на нахождение суммы;  вторая — на нахождение разности;  2)  составная, состоящая из двух простых:  первая — на нахождение суммы;  вторая — на нахождение разности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293</cp:revision>
  <dcterms:created xsi:type="dcterms:W3CDTF">2022-11-26T19:01:26Z</dcterms:created>
  <dcterms:modified xsi:type="dcterms:W3CDTF">2025-07-31T07:24:45Z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