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63" r:id="rId5"/>
    <p:sldId id="405" r:id="rId6"/>
    <p:sldId id="421" r:id="rId7"/>
    <p:sldId id="422" r:id="rId8"/>
    <p:sldId id="420" r:id="rId9"/>
    <p:sldId id="308" r:id="rId10"/>
    <p:sldId id="386" r:id="rId11"/>
    <p:sldId id="414" r:id="rId12"/>
    <p:sldId id="425" r:id="rId13"/>
    <p:sldId id="426" r:id="rId14"/>
    <p:sldId id="427" r:id="rId15"/>
    <p:sldId id="329" r:id="rId16"/>
    <p:sldId id="428" r:id="rId17"/>
    <p:sldId id="424" r:id="rId18"/>
    <p:sldId id="32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A6E7-B0D9-43E6-8A59-1DB2536BD39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10B6-F4EE-43EF-A496-1DD2F8E91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10B6-F4EE-43EF-A496-1DD2F8E9166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1374295"/>
            <a:ext cx="11028219" cy="2003442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Решение составных задач, в которых одна из простых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задач —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увеличение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числа на несколько единиц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косвенной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форме, а другая – 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уменьшение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числа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несколько единиц в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прямой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форме, в II классе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463536" y="3554947"/>
            <a:ext cx="527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Урок № 94,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</a:t>
            </a:r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ru-RU" sz="2800" b="1" dirty="0">
                <a:solidFill>
                  <a:srgbClr val="FF0000"/>
                </a:solidFill>
              </a:rPr>
              <a:t>Работа над ошибками при </a:t>
            </a:r>
            <a:r>
              <a:rPr lang="ru-RU" sz="2800" b="1" dirty="0" smtClean="0">
                <a:solidFill>
                  <a:srgbClr val="FF0000"/>
                </a:solidFill>
              </a:rPr>
              <a:t>решении </a:t>
            </a:r>
            <a:r>
              <a:rPr lang="ru-RU" sz="2800" b="1" dirty="0">
                <a:solidFill>
                  <a:srgbClr val="FF0000"/>
                </a:solidFill>
              </a:rPr>
              <a:t>задачи (задание 6)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402169" y="882336"/>
            <a:ext cx="11387662" cy="118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/>
              <a:t>      Ошибка в вычислении во втором действии: </a:t>
            </a:r>
            <a:endParaRPr lang="ru-RU" sz="2800" b="1" dirty="0" smtClean="0"/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вычел </a:t>
            </a:r>
            <a:r>
              <a:rPr lang="ru-RU" sz="3200" b="1" i="1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и 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получилось </a:t>
            </a:r>
            <a:r>
              <a:rPr lang="ru-RU" sz="3200" b="1" i="1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28, но правильный ответ — 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ru-RU" sz="3200" b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4C825-C84C-4209-B5E9-54A82420BB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024" y="-45720"/>
            <a:ext cx="10972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xmlns="" id="{9A79466C-26B5-4C39-AB31-82671767A1C3}"/>
              </a:ext>
            </a:extLst>
          </p:cNvPr>
          <p:cNvSpPr/>
          <p:nvPr/>
        </p:nvSpPr>
        <p:spPr>
          <a:xfrm>
            <a:off x="4184381" y="9078596"/>
            <a:ext cx="105156" cy="45719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6A6F167-23A5-4E8E-A0A1-00BD5633554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/>
        </p:blipFill>
        <p:spPr>
          <a:xfrm>
            <a:off x="2249394" y="2308252"/>
            <a:ext cx="7693212" cy="223834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85DB533-9454-4F37-8435-BC0C513A05BD}"/>
              </a:ext>
            </a:extLst>
          </p:cNvPr>
          <p:cNvSpPr/>
          <p:nvPr/>
        </p:nvSpPr>
        <p:spPr>
          <a:xfrm>
            <a:off x="1497106" y="5057437"/>
            <a:ext cx="8982636" cy="983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- Какой приём необходимо  </a:t>
            </a:r>
            <a:r>
              <a:rPr lang="ru-RU" sz="2800" b="1" i="1" dirty="0" smtClean="0">
                <a:solidFill>
                  <a:schemeClr val="tx1"/>
                </a:solidFill>
              </a:rPr>
              <a:t>помнить, </a:t>
            </a:r>
            <a:r>
              <a:rPr lang="ru-RU" sz="2800" b="1" i="1" dirty="0">
                <a:solidFill>
                  <a:schemeClr val="tx1"/>
                </a:solidFill>
              </a:rPr>
              <a:t>чтобы проводить устные вычисления </a:t>
            </a:r>
            <a:r>
              <a:rPr lang="ru-RU" sz="2800" b="1" i="1" dirty="0" smtClean="0">
                <a:solidFill>
                  <a:schemeClr val="tx1"/>
                </a:solidFill>
              </a:rPr>
              <a:t>в случаях </a:t>
            </a:r>
            <a:r>
              <a:rPr lang="ru-RU" sz="2800" b="1" i="1" dirty="0">
                <a:solidFill>
                  <a:schemeClr val="tx1"/>
                </a:solidFill>
              </a:rPr>
              <a:t>32 </a:t>
            </a:r>
            <a:r>
              <a:rPr lang="ru-RU" altLang="ru-RU" sz="2800" b="1" i="1" dirty="0" bmk="_Hlk164422164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>
                <a:solidFill>
                  <a:schemeClr val="tx1"/>
                </a:solidFill>
              </a:rPr>
              <a:t> 5?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845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ru-RU" sz="2800" b="1" dirty="0">
                <a:solidFill>
                  <a:srgbClr val="FF0000"/>
                </a:solidFill>
              </a:rPr>
              <a:t>Работа над ошибками при </a:t>
            </a:r>
            <a:r>
              <a:rPr lang="ru-RU" sz="2800" b="1" dirty="0" smtClean="0">
                <a:solidFill>
                  <a:srgbClr val="FF0000"/>
                </a:solidFill>
              </a:rPr>
              <a:t>решении </a:t>
            </a:r>
            <a:r>
              <a:rPr lang="ru-RU" sz="2800" b="1" dirty="0">
                <a:solidFill>
                  <a:srgbClr val="FF0000"/>
                </a:solidFill>
              </a:rPr>
              <a:t>задачи (задание 6)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409173" y="847568"/>
            <a:ext cx="11387662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/>
              <a:t>      Ошибка в вычислении во втором действии: 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32 вычел 5, </a:t>
            </a:r>
            <a:r>
              <a:rPr lang="ru-RU" sz="3200" b="1" i="1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получилось 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, а ответ </a:t>
            </a:r>
            <a:r>
              <a:rPr lang="ru-RU" sz="3200" b="1" i="1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ru-RU" sz="3200" b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4C825-C84C-4209-B5E9-54A82420BB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024" y="-45720"/>
            <a:ext cx="10972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xmlns="" id="{9A79466C-26B5-4C39-AB31-82671767A1C3}"/>
              </a:ext>
            </a:extLst>
          </p:cNvPr>
          <p:cNvSpPr/>
          <p:nvPr/>
        </p:nvSpPr>
        <p:spPr>
          <a:xfrm>
            <a:off x="4184381" y="9078596"/>
            <a:ext cx="105156" cy="45719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85DB533-9454-4F37-8435-BC0C513A05BD}"/>
              </a:ext>
            </a:extLst>
          </p:cNvPr>
          <p:cNvSpPr/>
          <p:nvPr/>
        </p:nvSpPr>
        <p:spPr>
          <a:xfrm>
            <a:off x="1727180" y="5020121"/>
            <a:ext cx="8292354" cy="1352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- проверьте друг у друга знание приёма устных вычислений случая 32 </a:t>
            </a:r>
            <a:r>
              <a:rPr lang="ru-RU" altLang="ru-RU" sz="2800" b="1" i="1" dirty="0" bmk="_Hlk164422164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>
                <a:solidFill>
                  <a:schemeClr val="tx1"/>
                </a:solidFill>
              </a:rPr>
              <a:t> 5.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69A1A8-91A5-4639-8670-C127E624D7BE}"/>
              </a:ext>
            </a:extLst>
          </p:cNvPr>
          <p:cNvSpPr txBox="1"/>
          <p:nvPr/>
        </p:nvSpPr>
        <p:spPr>
          <a:xfrm>
            <a:off x="5410200" y="1922197"/>
            <a:ext cx="6671810" cy="270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/>
              <a:t>Число </a:t>
            </a:r>
            <a:r>
              <a:rPr lang="ru-RU" sz="3200" b="1" dirty="0">
                <a:solidFill>
                  <a:srgbClr val="FF0000"/>
                </a:solidFill>
              </a:rPr>
              <a:t>5</a:t>
            </a:r>
            <a:r>
              <a:rPr lang="ru-RU" sz="3200" b="1" dirty="0"/>
              <a:t> надо представить в </a:t>
            </a:r>
            <a:r>
              <a:rPr lang="ru-RU" sz="3200" b="1" dirty="0" smtClean="0"/>
              <a:t>виде </a:t>
            </a:r>
            <a:r>
              <a:rPr lang="ru-RU" sz="3200" b="1" dirty="0" smtClean="0">
                <a:solidFill>
                  <a:srgbClr val="FF0000"/>
                </a:solidFill>
              </a:rPr>
              <a:t>суммы </a:t>
            </a:r>
            <a:r>
              <a:rPr lang="ru-RU" sz="3200" b="1" dirty="0">
                <a:solidFill>
                  <a:srgbClr val="FF0000"/>
                </a:solidFill>
              </a:rPr>
              <a:t>удобных </a:t>
            </a:r>
            <a:r>
              <a:rPr lang="ru-RU" sz="3200" b="1" dirty="0" smtClean="0">
                <a:solidFill>
                  <a:srgbClr val="FF0000"/>
                </a:solidFill>
              </a:rPr>
              <a:t>слагаемых — </a:t>
            </a:r>
            <a:r>
              <a:rPr lang="ru-RU" sz="3200" b="1" dirty="0">
                <a:solidFill>
                  <a:srgbClr val="FF0000"/>
                </a:solidFill>
              </a:rPr>
              <a:t>2 и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/>
              <a:t>. Сначала </a:t>
            </a:r>
            <a:r>
              <a:rPr lang="ru-RU" sz="3200" b="1" dirty="0">
                <a:solidFill>
                  <a:srgbClr val="FF0000"/>
                </a:solidFill>
              </a:rPr>
              <a:t>из 32 вычитаем </a:t>
            </a:r>
            <a:r>
              <a:rPr lang="ru-RU" sz="3200" b="1" dirty="0" smtClean="0">
                <a:solidFill>
                  <a:srgbClr val="FF0000"/>
                </a:solidFill>
              </a:rPr>
              <a:t>2 — </a:t>
            </a:r>
            <a:r>
              <a:rPr lang="ru-RU" sz="3200" b="1" dirty="0"/>
              <a:t>п</a:t>
            </a:r>
            <a:r>
              <a:rPr lang="ru-RU" sz="3200" b="1" dirty="0" smtClean="0"/>
              <a:t>олучается </a:t>
            </a:r>
            <a:r>
              <a:rPr lang="ru-RU" sz="3200" b="1" dirty="0">
                <a:solidFill>
                  <a:srgbClr val="FF0000"/>
                </a:solidFill>
              </a:rPr>
              <a:t>30</a:t>
            </a:r>
            <a:r>
              <a:rPr lang="ru-RU" sz="3200" b="1" dirty="0"/>
              <a:t>. А затем </a:t>
            </a:r>
            <a:r>
              <a:rPr lang="ru-RU" sz="3200" b="1" dirty="0">
                <a:solidFill>
                  <a:srgbClr val="FF0000"/>
                </a:solidFill>
              </a:rPr>
              <a:t>вычитаем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/>
              <a:t>, </a:t>
            </a:r>
            <a:r>
              <a:rPr lang="ru-RU" sz="3200" b="1" dirty="0"/>
              <a:t>и получается </a:t>
            </a:r>
            <a:r>
              <a:rPr lang="ru-RU" sz="3200" b="1" dirty="0">
                <a:solidFill>
                  <a:srgbClr val="FF0000"/>
                </a:solidFill>
              </a:rPr>
              <a:t>27</a:t>
            </a:r>
            <a:r>
              <a:rPr lang="ru-RU" sz="3200" b="1" dirty="0"/>
              <a:t>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6A6F167-23A5-4E8E-A0A1-00BD5633554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/>
        </p:blipFill>
        <p:spPr>
          <a:xfrm>
            <a:off x="-28216" y="2128043"/>
            <a:ext cx="5438416" cy="22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09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2770094"/>
            <a:ext cx="2375637" cy="3760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4571999" y="4877145"/>
            <a:ext cx="6045201" cy="1120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знание правила.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977154" y="1086075"/>
            <a:ext cx="10892117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другая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EF288C-42AE-4BEC-A803-47D8929A13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2519082"/>
            <a:ext cx="5181600" cy="18198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534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2850776"/>
            <a:ext cx="2427538" cy="3680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977154" y="1086075"/>
            <a:ext cx="10892117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другая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EF288C-42AE-4BEC-A803-47D8929A13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2519082"/>
            <a:ext cx="5181600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FD0A936-42F5-421C-AB29-304C14275DDC}"/>
              </a:ext>
            </a:extLst>
          </p:cNvPr>
          <p:cNvSpPr/>
          <p:nvPr/>
        </p:nvSpPr>
        <p:spPr>
          <a:xfrm>
            <a:off x="3236259" y="4805082"/>
            <a:ext cx="6893859" cy="1299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2490165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434689" y="281270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364772" y="1245792"/>
            <a:ext cx="8951241" cy="11243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Запомнили ли вы</a:t>
            </a:r>
            <a:r>
              <a:rPr lang="ru-RU" sz="2400" dirty="0"/>
              <a:t>, </a:t>
            </a:r>
            <a:r>
              <a:rPr lang="ru-RU" sz="2400" b="1" dirty="0"/>
              <a:t>что происходит с другой величиной в задаче, </a:t>
            </a:r>
            <a:r>
              <a:rPr lang="ru-RU" sz="2400" b="1" dirty="0" smtClean="0"/>
              <a:t>если одна </a:t>
            </a:r>
            <a:r>
              <a:rPr lang="ru-RU" sz="2400" b="1" dirty="0"/>
              <a:t>величина на несколько единиц меньше?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165828" y="2578502"/>
            <a:ext cx="8393793" cy="11617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ли  у вас трудности при самостоятельном  решении составной задачи?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4179772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564994" y="4032802"/>
            <a:ext cx="8332186" cy="133877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возникли при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решении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составной задачи?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4392951" y="4700425"/>
            <a:ext cx="3900149" cy="1387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прочитайте </a:t>
            </a:r>
            <a:r>
              <a:rPr lang="ru-RU" sz="2800" b="1" i="1" dirty="0">
                <a:solidFill>
                  <a:schemeClr val="tx1"/>
                </a:solidFill>
              </a:rPr>
              <a:t>задачу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66216A-0ED2-4266-9C56-33FA9DBB4B6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6477" y="811315"/>
            <a:ext cx="9629590" cy="29613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B10BF5-5758-4FA4-AC16-2B2CF8EAE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118"/>
            <a:ext cx="2194673" cy="30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6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4240306" y="3272118"/>
            <a:ext cx="4281394" cy="1138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i="1" dirty="0">
                <a:solidFill>
                  <a:srgbClr val="FF0000"/>
                </a:solidFill>
              </a:rPr>
              <a:t>первый</a:t>
            </a:r>
            <a:r>
              <a:rPr lang="ru-RU" sz="2800" b="1" i="1" dirty="0">
                <a:solidFill>
                  <a:schemeClr val="tx1"/>
                </a:solidFill>
              </a:rPr>
              <a:t> вопрос.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B10BF5-5758-4FA4-AC16-2B2CF8EAE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272118"/>
            <a:ext cx="2194673" cy="30997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922241-3624-467A-89AB-5F06A5620AAA}"/>
              </a:ext>
            </a:extLst>
          </p:cNvPr>
          <p:cNvSpPr txBox="1"/>
          <p:nvPr/>
        </p:nvSpPr>
        <p:spPr>
          <a:xfrm>
            <a:off x="8067905" y="841936"/>
            <a:ext cx="4124095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узнаем сначала?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узнаем потом?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4DE5AD5-1AE6-41C8-8ACB-2CCA24C320C9}"/>
              </a:ext>
            </a:extLst>
          </p:cNvPr>
          <p:cNvSpPr/>
          <p:nvPr/>
        </p:nvSpPr>
        <p:spPr>
          <a:xfrm>
            <a:off x="2333036" y="4778188"/>
            <a:ext cx="9033464" cy="1593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Ответьте </a:t>
            </a:r>
            <a:r>
              <a:rPr lang="ru-RU" sz="2800" b="1" i="1" dirty="0">
                <a:solidFill>
                  <a:schemeClr val="tx1"/>
                </a:solidFill>
              </a:rPr>
              <a:t>на </a:t>
            </a:r>
            <a:r>
              <a:rPr lang="ru-RU" sz="2800" b="1" i="1" dirty="0">
                <a:solidFill>
                  <a:srgbClr val="FF0000"/>
                </a:solidFill>
              </a:rPr>
              <a:t>первый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вопрос;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объясните, как будете выполнять </a:t>
            </a:r>
            <a:r>
              <a:rPr lang="ru-RU" sz="2800" b="1" i="1" dirty="0" smtClean="0">
                <a:solidFill>
                  <a:srgbClr val="FF0000"/>
                </a:solidFill>
              </a:rPr>
              <a:t>первое действие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1CCB074-B28E-4C2F-A822-12E6B8EB290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119" y="98612"/>
            <a:ext cx="7081786" cy="29404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16538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4471362" y="3287612"/>
            <a:ext cx="4494837" cy="1138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i="1" dirty="0">
                <a:solidFill>
                  <a:srgbClr val="FF0000"/>
                </a:solidFill>
              </a:rPr>
              <a:t>второй</a:t>
            </a:r>
            <a:r>
              <a:rPr lang="ru-RU" sz="2800" b="1" i="1" dirty="0">
                <a:solidFill>
                  <a:schemeClr val="tx1"/>
                </a:solidFill>
              </a:rPr>
              <a:t> вопрос.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B10BF5-5758-4FA4-AC16-2B2CF8EAE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3" y="3051930"/>
            <a:ext cx="2194673" cy="309978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4DE5AD5-1AE6-41C8-8ACB-2CCA24C320C9}"/>
              </a:ext>
            </a:extLst>
          </p:cNvPr>
          <p:cNvSpPr/>
          <p:nvPr/>
        </p:nvSpPr>
        <p:spPr>
          <a:xfrm>
            <a:off x="2321859" y="4867835"/>
            <a:ext cx="9031941" cy="1504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Ответьте </a:t>
            </a:r>
            <a:r>
              <a:rPr lang="ru-RU" sz="2800" b="1" i="1" dirty="0">
                <a:solidFill>
                  <a:schemeClr val="tx1"/>
                </a:solidFill>
              </a:rPr>
              <a:t>на </a:t>
            </a:r>
            <a:r>
              <a:rPr lang="ru-RU" sz="2800" b="1" i="1" dirty="0">
                <a:solidFill>
                  <a:srgbClr val="FF0000"/>
                </a:solidFill>
              </a:rPr>
              <a:t>второй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вопрос;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объясните, </a:t>
            </a:r>
            <a:r>
              <a:rPr lang="ru-RU" sz="2800" b="1" i="1" dirty="0">
                <a:solidFill>
                  <a:schemeClr val="tx1"/>
                </a:solidFill>
              </a:rPr>
              <a:t>как </a:t>
            </a:r>
            <a:r>
              <a:rPr lang="ru-RU" sz="2800" b="1" i="1" dirty="0" smtClean="0">
                <a:solidFill>
                  <a:schemeClr val="tx1"/>
                </a:solidFill>
              </a:rPr>
              <a:t>будете </a:t>
            </a:r>
            <a:r>
              <a:rPr lang="ru-RU" sz="2800" b="1" i="1" dirty="0">
                <a:solidFill>
                  <a:schemeClr val="tx1"/>
                </a:solidFill>
              </a:rPr>
              <a:t>выполнять </a:t>
            </a:r>
            <a:r>
              <a:rPr lang="ru-RU" sz="2800" b="1" i="1" dirty="0">
                <a:solidFill>
                  <a:srgbClr val="FF0000"/>
                </a:solidFill>
              </a:rPr>
              <a:t>второе действие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922241-3624-467A-89AB-5F06A5620AAA}"/>
              </a:ext>
            </a:extLst>
          </p:cNvPr>
          <p:cNvSpPr txBox="1"/>
          <p:nvPr/>
        </p:nvSpPr>
        <p:spPr>
          <a:xfrm>
            <a:off x="8067905" y="841936"/>
            <a:ext cx="4124095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узнаем сначала?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узнаем потом?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1CCB074-B28E-4C2F-A822-12E6B8EB290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119" y="98612"/>
            <a:ext cx="7081786" cy="29404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9423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025037" y="4869648"/>
            <a:ext cx="6670511" cy="1564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проверьте друг у друга правильность   решения задачи.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16A91129-00D9-4786-A73D-128275329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1796835" cy="32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73E6FCE3-B17D-4C6C-BC8C-3497548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47" y="-484517"/>
            <a:ext cx="6154706" cy="515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= 32 (л.)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= 27 (л.)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27 луковиц лилий</a:t>
            </a: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AD47173-DC10-4AB6-B664-1E1445AB13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" y="3860583"/>
            <a:ext cx="2194673" cy="29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632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2770094"/>
            <a:ext cx="2375637" cy="3760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4571999" y="4877145"/>
            <a:ext cx="5867401" cy="1120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знание правила.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977155" y="1086075"/>
            <a:ext cx="1007632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другая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EF288C-42AE-4BEC-A803-47D8929A13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2519082"/>
            <a:ext cx="5181600" cy="18198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8333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2850776"/>
            <a:ext cx="2427538" cy="3680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977154" y="1086075"/>
            <a:ext cx="10892117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другая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EF288C-42AE-4BEC-A803-47D8929A13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2519082"/>
            <a:ext cx="5181600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FD0A936-42F5-421C-AB29-304C14275DDC}"/>
              </a:ext>
            </a:extLst>
          </p:cNvPr>
          <p:cNvSpPr/>
          <p:nvPr/>
        </p:nvSpPr>
        <p:spPr>
          <a:xfrm>
            <a:off x="3236259" y="4805082"/>
            <a:ext cx="6893859" cy="1299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- 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16728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08032E1-6C3F-4781-9479-6B10DC3D2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925" y="2039137"/>
            <a:ext cx="73463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1" u="sng" strike="noStrike" cap="none" normalizeH="0" baseline="0" dirty="0" bmk="_Hlk164422164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i="1" dirty="0" bmk="_Hlk164422164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Тюльпаны </a:t>
            </a:r>
            <a:r>
              <a:rPr lang="ru-RU" altLang="ru-RU" sz="3200" b="1" i="1" dirty="0" bmk="_Hlk1644221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3200" b="1" i="1" u="none" strike="noStrike" cap="none" normalizeH="0" baseline="0" dirty="0" smtClean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л.</a:t>
            </a:r>
            <a:r>
              <a:rPr kumimoji="0" lang="ru-RU" altLang="ru-RU" sz="3200" b="1" i="0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bmk="_Hlk164422164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на 9 </a:t>
            </a:r>
            <a:r>
              <a:rPr lang="ru-RU" altLang="ru-RU" sz="3200" b="1" i="1" dirty="0" bmk="_Hlk164422164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ьше.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kumimoji="0" lang="ru-RU" altLang="ru-RU" sz="3200" b="0" i="0" u="none" strike="noStrike" cap="none" normalizeH="0" baseline="0" dirty="0" bmk="_Hlk164422164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Нарциссы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bmk="_Hlk1644221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3200" b="1" i="1" u="none" strike="noStrike" cap="none" normalizeH="0" baseline="0" dirty="0" smtClean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37" b="87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14000" y="2713370"/>
            <a:ext cx="3036300" cy="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ru-RU" sz="2800" b="1" dirty="0">
                <a:solidFill>
                  <a:srgbClr val="FF0000"/>
                </a:solidFill>
              </a:rPr>
              <a:t>Работа над ошибками при </a:t>
            </a:r>
            <a:r>
              <a:rPr lang="ru-RU" sz="2800" b="1" dirty="0" smtClean="0">
                <a:solidFill>
                  <a:srgbClr val="FF0000"/>
                </a:solidFill>
              </a:rPr>
              <a:t>решении </a:t>
            </a:r>
            <a:r>
              <a:rPr lang="ru-RU" sz="2800" b="1" dirty="0">
                <a:solidFill>
                  <a:srgbClr val="FF0000"/>
                </a:solidFill>
              </a:rPr>
              <a:t>задачи (задание 6)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524532" y="784414"/>
            <a:ext cx="10550826" cy="181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/>
              <a:t>      Ошибка в выборе первого действия: 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3200" b="1" i="1" dirty="0" bmk="_Hlk164422164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= 14 (л</a:t>
            </a:r>
            <a:r>
              <a:rPr lang="ru-RU" sz="3200" b="1" i="1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надо: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+ 9 = 32 (л.)</a:t>
            </a:r>
            <a:r>
              <a:rPr lang="ru-RU" sz="3200" dirty="0" smtClean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A52028F-0233-42D1-9B1C-C76EDD1837F3}"/>
              </a:ext>
            </a:extLst>
          </p:cNvPr>
          <p:cNvSpPr/>
          <p:nvPr/>
        </p:nvSpPr>
        <p:spPr>
          <a:xfrm>
            <a:off x="3224531" y="3930268"/>
            <a:ext cx="7566212" cy="1416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На какое слово надо обратить внимание 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при </a:t>
            </a:r>
            <a:r>
              <a:rPr lang="ru-RU" sz="2800" b="1" i="1" dirty="0">
                <a:solidFill>
                  <a:schemeClr val="tx1"/>
                </a:solidFill>
              </a:rPr>
              <a:t>чтении задачи?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4C825-C84C-4209-B5E9-54A82420BB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024" y="-45720"/>
            <a:ext cx="10972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xmlns="" id="{9A79466C-26B5-4C39-AB31-82671767A1C3}"/>
              </a:ext>
            </a:extLst>
          </p:cNvPr>
          <p:cNvSpPr/>
          <p:nvPr/>
        </p:nvSpPr>
        <p:spPr>
          <a:xfrm>
            <a:off x="4184381" y="9078596"/>
            <a:ext cx="105156" cy="45719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05E5B32-E240-4956-9C6A-9DF01E8161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550024"/>
            <a:ext cx="2427538" cy="32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381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ru-RU" sz="2800" b="1" dirty="0">
                <a:solidFill>
                  <a:srgbClr val="FF0000"/>
                </a:solidFill>
              </a:rPr>
              <a:t>Работа над ошибками при </a:t>
            </a:r>
            <a:r>
              <a:rPr lang="ru-RU" sz="2800" b="1" dirty="0" smtClean="0">
                <a:solidFill>
                  <a:srgbClr val="FF0000"/>
                </a:solidFill>
              </a:rPr>
              <a:t>решении </a:t>
            </a:r>
            <a:r>
              <a:rPr lang="ru-RU" sz="2800" b="1" dirty="0">
                <a:solidFill>
                  <a:srgbClr val="FF0000"/>
                </a:solidFill>
              </a:rPr>
              <a:t>задачи (задание 6)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409173" y="847568"/>
            <a:ext cx="11387662" cy="1746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/>
              <a:t>      Ошибка в выборе второго действия: </a:t>
            </a:r>
            <a:r>
              <a:rPr lang="ru-RU" sz="28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ru-RU" sz="2800" b="1" i="1" dirty="0" bmk="_Hlk164422164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8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= 37 (л.)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32 – 5 = 27 (л.)</a:t>
            </a:r>
            <a:r>
              <a:rPr lang="ru-RU" sz="3200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A52028F-0233-42D1-9B1C-C76EDD1837F3}"/>
              </a:ext>
            </a:extLst>
          </p:cNvPr>
          <p:cNvSpPr/>
          <p:nvPr/>
        </p:nvSpPr>
        <p:spPr>
          <a:xfrm>
            <a:off x="1808214" y="4888216"/>
            <a:ext cx="7900561" cy="1416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Почему во втором действии надо выполнить действие вычитания?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4C825-C84C-4209-B5E9-54A82420BB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024" y="-45720"/>
            <a:ext cx="10972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xmlns="" id="{9A79466C-26B5-4C39-AB31-82671767A1C3}"/>
              </a:ext>
            </a:extLst>
          </p:cNvPr>
          <p:cNvSpPr/>
          <p:nvPr/>
        </p:nvSpPr>
        <p:spPr>
          <a:xfrm>
            <a:off x="4184381" y="9078596"/>
            <a:ext cx="105156" cy="45719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08032E1-6C3F-4781-9479-6B10DC3D2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25" y="2272020"/>
            <a:ext cx="1104451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1" u="sng" strike="noStrike" cap="none" normalizeH="0" baseline="0" dirty="0" bmk="_Hlk164422164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i="1" dirty="0" bmk="_Hlk164422164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Тюльпаны </a:t>
            </a:r>
            <a:r>
              <a:rPr kumimoji="0" lang="ru-RU" altLang="ru-RU" sz="3200" b="1" i="1" u="none" strike="noStrike" cap="none" normalizeH="0" baseline="0" dirty="0" smtClean="0" bmk="_Hlk164422164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3200" b="1" i="1" u="none" strike="noStrike" cap="none" normalizeH="0" baseline="0" dirty="0" smtClean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л.</a:t>
            </a:r>
            <a:r>
              <a:rPr kumimoji="0" lang="ru-RU" altLang="ru-RU" sz="3200" b="1" i="0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bmk="_Hlk164422164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на 9 </a:t>
            </a:r>
            <a:r>
              <a:rPr lang="ru-RU" altLang="ru-RU" sz="3200" b="1" i="1" dirty="0" bmk="_Hlk164422164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ьше.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kumimoji="0" lang="ru-RU" altLang="ru-RU" sz="3200" b="0" i="0" u="none" strike="noStrike" cap="none" normalizeH="0" baseline="0" dirty="0" bmk="_Hlk164422164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lang="ru-RU" alt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Нарциссы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bmk="_Hlk1644221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3200" b="1" i="1" u="none" strike="noStrike" cap="none" normalizeH="0" baseline="0" dirty="0" smtClean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ru-RU" altLang="ru-RU" sz="3200" b="1" i="1" dirty="0" bmk="_Hlk16442216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Лилии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bmk="_Hlk1644221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3200" b="1" i="1" u="none" strike="noStrike" cap="none" normalizeH="0" baseline="0" dirty="0" smtClean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1" u="none" strike="noStrike" cap="none" normalizeH="0" baseline="0" dirty="0" bmk="_Hlk16442216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на 5 меньше.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059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purl.org/dc/elements/1.1/"/>
    <ds:schemaRef ds:uri="6ee78bd2-4339-4042-adc0-bcc646419980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2547570a-e5f4-4946-a4c3-82580e42479e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23084</TotalTime>
  <Words>584</Words>
  <Application>Microsoft Office PowerPoint</Application>
  <PresentationFormat>Произвольный</PresentationFormat>
  <Paragraphs>117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 Решение составных задач, в которых одна из простых  задач — на увеличение числа на несколько единиц  в косвенной форме, а другая – на уменьшение числа  на несколько единиц в прямой форме, в II классе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388</cp:revision>
  <dcterms:created xsi:type="dcterms:W3CDTF">2022-11-26T19:01:26Z</dcterms:created>
  <dcterms:modified xsi:type="dcterms:W3CDTF">2025-01-17T07:43:23Z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